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601" r:id="rId5"/>
    <p:sldMasterId id="2147493642" r:id="rId6"/>
    <p:sldMasterId id="2147493673" r:id="rId7"/>
    <p:sldMasterId id="2147493681" r:id="rId8"/>
    <p:sldMasterId id="2147493696" r:id="rId9"/>
  </p:sldMasterIdLst>
  <p:notesMasterIdLst>
    <p:notesMasterId r:id="rId75"/>
  </p:notesMasterIdLst>
  <p:handoutMasterIdLst>
    <p:handoutMasterId r:id="rId76"/>
  </p:handoutMasterIdLst>
  <p:sldIdLst>
    <p:sldId id="854" r:id="rId10"/>
    <p:sldId id="1167" r:id="rId11"/>
    <p:sldId id="1093" r:id="rId12"/>
    <p:sldId id="1168" r:id="rId13"/>
    <p:sldId id="1170" r:id="rId14"/>
    <p:sldId id="1169" r:id="rId15"/>
    <p:sldId id="1171" r:id="rId16"/>
    <p:sldId id="1173" r:id="rId17"/>
    <p:sldId id="1172" r:id="rId18"/>
    <p:sldId id="1176" r:id="rId19"/>
    <p:sldId id="1174" r:id="rId20"/>
    <p:sldId id="376" r:id="rId21"/>
    <p:sldId id="1175" r:id="rId22"/>
    <p:sldId id="1177" r:id="rId23"/>
    <p:sldId id="1181" r:id="rId24"/>
    <p:sldId id="1178" r:id="rId25"/>
    <p:sldId id="1179" r:id="rId26"/>
    <p:sldId id="1180" r:id="rId27"/>
    <p:sldId id="1183" r:id="rId28"/>
    <p:sldId id="1184" r:id="rId29"/>
    <p:sldId id="1185" r:id="rId30"/>
    <p:sldId id="1182" r:id="rId31"/>
    <p:sldId id="1186" r:id="rId32"/>
    <p:sldId id="1187" r:id="rId33"/>
    <p:sldId id="1188" r:id="rId34"/>
    <p:sldId id="1189" r:id="rId35"/>
    <p:sldId id="1190" r:id="rId36"/>
    <p:sldId id="1191" r:id="rId37"/>
    <p:sldId id="1192" r:id="rId38"/>
    <p:sldId id="1193" r:id="rId39"/>
    <p:sldId id="1194" r:id="rId40"/>
    <p:sldId id="1195" r:id="rId41"/>
    <p:sldId id="1196" r:id="rId42"/>
    <p:sldId id="531" r:id="rId43"/>
    <p:sldId id="633" r:id="rId44"/>
    <p:sldId id="573" r:id="rId45"/>
    <p:sldId id="568" r:id="rId46"/>
    <p:sldId id="1152" r:id="rId47"/>
    <p:sldId id="634" r:id="rId48"/>
    <p:sldId id="636" r:id="rId49"/>
    <p:sldId id="1153" r:id="rId50"/>
    <p:sldId id="637" r:id="rId51"/>
    <p:sldId id="259" r:id="rId52"/>
    <p:sldId id="335" r:id="rId53"/>
    <p:sldId id="1154" r:id="rId54"/>
    <p:sldId id="638" r:id="rId55"/>
    <p:sldId id="348" r:id="rId56"/>
    <p:sldId id="279" r:id="rId57"/>
    <p:sldId id="284" r:id="rId58"/>
    <p:sldId id="287" r:id="rId59"/>
    <p:sldId id="642" r:id="rId60"/>
    <p:sldId id="289" r:id="rId61"/>
    <p:sldId id="1162" r:id="rId62"/>
    <p:sldId id="293" r:id="rId63"/>
    <p:sldId id="292" r:id="rId64"/>
    <p:sldId id="294" r:id="rId65"/>
    <p:sldId id="1163" r:id="rId66"/>
    <p:sldId id="1166" r:id="rId67"/>
    <p:sldId id="302" r:id="rId68"/>
    <p:sldId id="337" r:id="rId69"/>
    <p:sldId id="305" r:id="rId70"/>
    <p:sldId id="649" r:id="rId71"/>
    <p:sldId id="306" r:id="rId72"/>
    <p:sldId id="339" r:id="rId73"/>
    <p:sldId id="340" r:id="rId74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C64"/>
    <a:srgbClr val="32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47"/>
    <p:restoredTop sz="97039"/>
  </p:normalViewPr>
  <p:slideViewPr>
    <p:cSldViewPr snapToObjects="1">
      <p:cViewPr varScale="1">
        <p:scale>
          <a:sx n="197" d="100"/>
          <a:sy n="197" d="100"/>
        </p:scale>
        <p:origin x="384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66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107" d="100"/>
          <a:sy n="107" d="100"/>
        </p:scale>
        <p:origin x="36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16" Type="http://schemas.openxmlformats.org/officeDocument/2006/relationships/slide" Target="slides/slide7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slide" Target="slides/slide57.xml"/><Relationship Id="rId74" Type="http://schemas.openxmlformats.org/officeDocument/2006/relationships/slide" Target="slides/slide65.xml"/><Relationship Id="rId79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2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77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2.xml"/><Relationship Id="rId2" Type="http://schemas.openxmlformats.org/officeDocument/2006/relationships/customXml" Target="../customXml/item2.xml"/><Relationship Id="rId29" Type="http://schemas.openxmlformats.org/officeDocument/2006/relationships/slide" Target="slides/slide2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B2AC-7E4F-8047-9193-854483C1A223}" type="datetimeFigureOut">
              <a:rPr lang="en-US" smtClean="0"/>
              <a:t>3/25/21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E209-2B77-6A4B-8F32-9DF4E1CE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567C9F-4D7F-5847-BD8F-556675060DA1}" type="datetimeFigureOut">
              <a:rPr lang="en-US" altLang="en-US"/>
              <a:pPr/>
              <a:t>3/25/21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D6415B-586E-2B45-B637-70E4CB56C1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6528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8864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3356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61860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FDF6E270-062A-4B6B-9E73-A7EE028C78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8BB0E7-2398-4769-8733-666D1E41A670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D9F3026B-AB87-4F2D-894D-708EB8DEFE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984C1A4-2D0A-4235-82CF-89A1FC1FB9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6859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E6A61727-5893-4388-9008-C2143E22BC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F81E613-5591-4D23-A0A6-D6157730738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C8BFB265-E11E-47B2-BE6B-C8A9F6A3E1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F62FBC9D-FE5C-4325-9C3D-F324D70ADD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8427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5548085A-D25E-4939-827D-300A7A3392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029481-F7C6-4D7E-8CCD-B0BD4343132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01124E80-D0DC-4932-B542-DFB3997442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166882AB-D16E-4B3F-A02D-193DE371DF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27357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DE17B393-09EE-42C6-A794-9E1A41A497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C90ED3-6162-407E-8955-73C5104A025A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35DAEE99-CE43-408C-877F-41745DB239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AD60ADDD-A532-4486-9CBB-71BEDF5B0C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25205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4B95BF98-7E43-4891-90E1-9BAA59B9C3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C56A9B6-8725-447A-9321-4854013A78C1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FDC555F4-958C-4FD7-9960-339F2A0591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EB175AFF-3A9E-4C16-BE72-C67C1E34A7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92070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1B018FC6-A18B-483C-BE16-4EB57B0978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CEE227-C4C1-4C1C-8DC1-0B7584949BF1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EE88452-27C0-4AD7-9B5D-2515CDDD14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CE65C40A-9510-4842-BAD9-86FA0C417D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49114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1B018FC6-A18B-483C-BE16-4EB57B0978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CEE227-C4C1-4C1C-8DC1-0B7584949BF1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EE88452-27C0-4AD7-9B5D-2515CDDD14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CE65C40A-9510-4842-BAD9-86FA0C417D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5059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74005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9431BE85-134C-45C2-841D-83F2DF7DEBE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7" tIns="46514" rIns="93027" bIns="46514" anchor="b"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69180C-7763-4278-9D11-7BC6EC1EC517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0BA0B7EA-541F-493F-AD5E-6A7E36288B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80C7B06E-F917-45BD-A079-6C73087A5B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941970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F14EB24E-1992-449A-AD28-FF477E1F2C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E36D8E-1942-4B6F-B492-DC8CBE44093B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2FD7109D-2297-4F46-9A8F-16F23C6FAA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D63074D6-C005-48DF-B89D-3BD9BDA79E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58133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F949F206-950D-48E9-A149-D64511CA3C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18B398B-457E-4D99-B1F7-A3F80D27FC0A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D0B54FF7-6A74-49C7-BED8-B43DFD708D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EF36A1EB-50EB-4DF7-BA49-AB53A82631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22674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A73E5832-2ABE-4BFE-BB50-28F915EA88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B8EA5F-502C-43A9-830F-42CE989F4625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9902172E-A11B-4483-A0E5-C19110049E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D621418C-DB3C-4B2B-8C64-6143806C6F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96510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556A1349-140A-4CD0-8290-0C85EC64B2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28B150-66F0-48B2-8723-F0B4B4E21AD8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DC72631A-11CF-4A9F-9276-90C504DE09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C41B2CCA-6AB4-45BC-A730-EE771BA6C6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96628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02A0F754-33C5-4C0A-B518-576CF71D45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CA34F9-AEED-4B4E-B7D2-FBF59CD7A95A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FC6D0380-CE7D-4DCC-A871-D153A3DC61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26D12600-61F5-4F10-A72D-B27075AD72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996639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AA579BEF-3A24-4B50-889B-A595EFD451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A463BFB-5BAE-446A-BC00-D651D93EA269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63F9ACA6-3F1E-4CEC-B741-656C2F9A51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459FC99F-9019-4083-A1D8-FA9D7FC91D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207129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851F700A-7B2B-4836-88B1-F9CACD8E5A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2A4DCB-5A1D-4D5C-82F2-DF14D924F197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CB231B14-6D7F-47FC-8278-5EDCD36CE6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B5287FC9-2084-42BE-9146-A9C0EAD44E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83978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0661E089-8628-442E-ACBE-9D54FD07AA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E82FC5-DED1-4F9E-A1AD-02661FDD5AAB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1349231C-8B31-41F8-897F-ABC2DFA651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AB9608B6-72A7-4DBD-9892-0B47392016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74779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916D6A6B-3D6A-4502-86D4-1C5C10FE96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1F64DF-0F73-4F11-A473-987EDFB7EBD7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4489731F-BC84-422E-B581-3B4768EC57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13066965-8C02-4467-BCC4-3BB0E0A026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0977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43253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36A39A31-1CC5-4EEF-B14A-A3A6474251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8DAD197-26E9-4498-9B31-5B905F4B37DB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16C85EC2-1C14-4D55-8F48-98B0119F30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B5456B7D-F458-49BC-BEE4-37E1A290D2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68472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C0FE7339-DC65-49D2-A655-B3EDFE070B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877F1E5-9A6B-46E3-9126-D4752AF9E700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F888EA74-F32C-4E49-A95D-3091B20866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AD886AE4-BDE3-40CF-A981-1D1FE4BAAB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7006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86EA7C32-3CD6-4A7B-8313-39AF8B8470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7758C1-1925-4887-847D-E1170C9BEA4A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E3526EB3-5356-43D9-9E8E-C62C6257E8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71B7110A-8059-4AF8-9431-3AF6F8F336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821877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F794B59E-23F9-4AF1-87EC-4AAEF380C6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BD636F-715A-4B25-A681-97DEEED8DD2F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1F8D85A2-D5DE-4B5C-842A-4ED3B9385D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ADE88C13-5FDC-4080-B024-79E0712BC6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45535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A9C31A9A-21DA-4EBE-B19A-8621513DC4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ED8CD4-9F16-4E96-8301-190BFE224299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4E27E3FF-FE69-461B-A41B-ED037C4994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396EEB19-736D-49D7-907E-7285BCB7CA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09089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411A0C94-7116-4D9F-B032-0B7D5CAEFD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087AEF-BCD3-4E14-90AC-36F21F61B7CD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5A1EACEC-D3BA-440B-B162-960DEBF63F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65FC041A-1CDA-4E0D-899C-36B41A2D1B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03250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EB4A74A6-6BAE-48D5-887A-08ECE2B9DE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CF5737-26BD-43D3-AD5F-CA57BF00685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1A2D4F9E-523D-4D83-9CCA-0A0A3EDC3C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4C17232C-71C3-4C8F-94CC-B46F85BCC0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67638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9537D33B-516E-4E1D-8155-1BB8818AF6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5C4ADFA-7B9A-45C2-ACE0-D65735EC0894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DD97AD53-BD51-4766-B4CC-07042C973C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1F53E999-D5D9-4EE0-BF00-9FF2703BFF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5026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42110E80-B291-467E-B6C9-4151025D1D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4694927-76E6-4EA2-BC0D-83CC70E039BB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263D960F-547C-4311-9DFB-F0B9B7184D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B4D7C663-09D8-4E58-BD41-5E440BEEA8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47620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0108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3809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733A54A-C6D5-44D3-B193-2B68843B234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224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8845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454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4255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687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041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27594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3/25/21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259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3/25/21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32941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3/25/21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8724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3/25/21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17141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6290DBB-0BCD-459F-8E4F-FA120878EA0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589094-62D5-4D43-96BD-D3CB3B0121D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31185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376835"/>
            <a:ext cx="5962650" cy="387798"/>
          </a:xfrm>
        </p:spPr>
        <p:txBody>
          <a:bodyPr anchor="b" anchorCtr="0"/>
          <a:lstStyle>
            <a:lvl1pPr algn="l">
              <a:lnSpc>
                <a:spcPct val="90000"/>
              </a:lnSpc>
              <a:defRPr sz="2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38711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/>
              <a:t>Click to edit subtitle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65540" y="1947733"/>
            <a:ext cx="1399035" cy="139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84012"/>
      </p:ext>
    </p:extLst>
  </p:cSld>
  <p:clrMapOvr>
    <a:masterClrMapping/>
  </p:clrMapOvr>
  <p:transition spd="med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3545980"/>
          </a:xfr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977709084"/>
      </p:ext>
    </p:extLst>
  </p:cSld>
  <p:clrMapOvr>
    <a:masterClrMapping/>
  </p:clrMapOvr>
  <p:transition spd="med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80150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73504528"/>
      </p:ext>
    </p:extLst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264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894475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664797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</a:t>
            </a:r>
            <a:br>
              <a:rPr lang="en-US" dirty="0"/>
            </a:br>
            <a:r>
              <a:rPr lang="en-US" dirty="0"/>
              <a:t>Click to edit 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76350"/>
            <a:ext cx="8267140" cy="946413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127509955"/>
      </p:ext>
    </p:extLst>
  </p:cSld>
  <p:clrMapOvr>
    <a:masterClrMapping/>
  </p:clrMapOvr>
  <p:transition spd="med"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772025" y="969264"/>
            <a:ext cx="3922278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57200" y="969264"/>
            <a:ext cx="3938136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buNone/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cxnSp>
        <p:nvCxnSpPr>
          <p:cNvPr id="11" name="Straight Connector 10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20824630"/>
      </p:ext>
    </p:extLst>
  </p:cSld>
  <p:clrMapOvr>
    <a:masterClrMapping/>
  </p:clrMapOvr>
  <p:transition spd="med"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443198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870431912"/>
      </p:ext>
    </p:extLst>
  </p:cSld>
  <p:clrMapOvr>
    <a:masterClrMapping/>
  </p:clrMapOvr>
  <p:transition spd="med"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849424715"/>
      </p:ext>
    </p:extLst>
  </p:cSld>
  <p:clrMapOvr>
    <a:masterClrMapping/>
  </p:clrMapOvr>
  <p:transition spd="med"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664799823"/>
      </p:ext>
    </p:extLst>
  </p:cSld>
  <p:clrMapOvr>
    <a:masterClrMapping/>
  </p:clrMapOvr>
  <p:transition spd="med"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9162494"/>
      </p:ext>
    </p:extLst>
  </p:cSld>
  <p:clrMapOvr>
    <a:masterClrMapping/>
  </p:clrMapOvr>
  <p:transition spd="med">
    <p:wipe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627175"/>
      </p:ext>
    </p:extLst>
  </p:cSld>
  <p:clrMapOvr>
    <a:masterClrMapping/>
  </p:clrMapOvr>
  <p:transition spd="med">
    <p:wipe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952538"/>
      </p:ext>
    </p:extLst>
  </p:cSld>
  <p:clrMapOvr>
    <a:masterClrMapping/>
  </p:clrMapOvr>
  <p:transition spd="med">
    <p:wipe dir="r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463211"/>
      </p:ext>
    </p:extLst>
  </p:cSld>
  <p:clrMapOvr>
    <a:masterClrMapping/>
  </p:clrMapOvr>
  <p:transition spd="med">
    <p:wipe dir="r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599965"/>
      </p:ext>
    </p:extLst>
  </p:cSld>
  <p:clrMapOvr>
    <a:masterClrMapping/>
  </p:clrMapOvr>
  <p:transition spd="med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7442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472159"/>
      </p:ext>
    </p:extLst>
  </p:cSld>
  <p:clrMapOvr>
    <a:masterClrMapping/>
  </p:clrMapOvr>
  <p:transition spd="med">
    <p:wipe dir="r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Same Side Corner Rectangle 1"/>
          <p:cNvSpPr/>
          <p:nvPr userDrawn="1"/>
        </p:nvSpPr>
        <p:spPr>
          <a:xfrm rot="5400000">
            <a:off x="-1314926" y="2247105"/>
            <a:ext cx="3544570" cy="929957"/>
          </a:xfrm>
          <a:prstGeom prst="round2SameRect">
            <a:avLst>
              <a:gd name="adj1" fmla="val 13993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rgbClr val="FFFFFF"/>
              </a:solidFill>
              <a:latin typeface="Museo Sans For Dell"/>
            </a:endParaRPr>
          </a:p>
        </p:txBody>
      </p:sp>
      <p:sp>
        <p:nvSpPr>
          <p:cNvPr id="11" name="Round Same Side Corner Rectangle 10"/>
          <p:cNvSpPr/>
          <p:nvPr userDrawn="1"/>
        </p:nvSpPr>
        <p:spPr>
          <a:xfrm rot="16200000">
            <a:off x="3447415" y="-1212215"/>
            <a:ext cx="3544570" cy="7848600"/>
          </a:xfrm>
          <a:prstGeom prst="round2SameRect">
            <a:avLst>
              <a:gd name="adj1" fmla="val 4108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rgbClr val="FFFFFF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829754" y="1797685"/>
            <a:ext cx="5508625" cy="1218795"/>
          </a:xfrm>
        </p:spPr>
        <p:txBody>
          <a:bodyPr/>
          <a:lstStyle>
            <a:lvl1pPr marL="0" indent="0">
              <a:buNone/>
              <a:defRPr sz="440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829754" y="3039745"/>
            <a:ext cx="5508625" cy="276999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829754" y="415378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900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© Donald</a:t>
            </a:r>
            <a:r>
              <a:rPr lang="en-US" sz="900" baseline="0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F. Ferguson, 2017. All rights reserved.</a:t>
            </a:r>
            <a:endParaRPr lang="en-US" sz="900" dirty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682431"/>
      </p:ext>
    </p:extLst>
  </p:cSld>
  <p:clrMapOvr>
    <a:masterClrMapping/>
  </p:clrMapOvr>
  <p:transition spd="med">
    <p:wipe dir="r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8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3" name="Straight Connector 2"/>
          <p:cNvCxnSpPr>
            <a:cxnSpLocks noChangeShapeType="1"/>
          </p:cNvCxnSpPr>
          <p:nvPr userDrawn="1"/>
        </p:nvCxnSpPr>
        <p:spPr bwMode="auto">
          <a:xfrm>
            <a:off x="457208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591884584"/>
      </p:ext>
    </p:extLst>
  </p:cSld>
  <p:clrMapOvr>
    <a:masterClrMapping/>
  </p:clrMapOvr>
  <p:transition spd="med">
    <p:wipe dir="r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44417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55299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3/25/21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7017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3/25/21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3816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3/25/21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35259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3/25/21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5396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57150"/>
            <a:ext cx="8279946" cy="3877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2800" b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28600" y="819150"/>
            <a:ext cx="8495740" cy="36960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4157157392"/>
      </p:ext>
    </p:extLst>
  </p:cSld>
  <p:clrMapOvr>
    <a:masterClrMapping/>
  </p:clrMapOvr>
  <p:transition spd="med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3/25/21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519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6AB433D2-BE84-467A-82DB-DBFCF9F936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 sz="21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5B7FE48-B4A0-4404-A94E-2D4837BDADF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441F42D0-7627-45E8-BCAB-6293FCFFA66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" y="9252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over-6Ed">
            <a:extLst>
              <a:ext uri="{FF2B5EF4-FFF2-40B4-BE49-F238E27FC236}">
                <a16:creationId xmlns:a16="http://schemas.microsoft.com/office/drawing/2014/main" id="{77026798-0827-482F-848C-054321BDF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" y="0"/>
            <a:ext cx="1331912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Cover-6Ed">
            <a:extLst>
              <a:ext uri="{FF2B5EF4-FFF2-40B4-BE49-F238E27FC236}">
                <a16:creationId xmlns:a16="http://schemas.microsoft.com/office/drawing/2014/main" id="{5B23C462-273B-47CE-B464-FA0DEA18F6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" y="9252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06548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1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1273" y="826873"/>
            <a:ext cx="8014277" cy="4025979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SzPct val="100000"/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SzPct val="100000"/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C1BFAE-C44B-49AE-8C45-A7AABAAB5FE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099109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835604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4863" y="3055247"/>
            <a:ext cx="7772400" cy="1125140"/>
          </a:xfrm>
        </p:spPr>
        <p:txBody>
          <a:bodyPr anchor="b"/>
          <a:lstStyle>
            <a:lvl1pPr marL="257175" indent="-257175">
              <a:buFont typeface="Wingdings" panose="05000000000000000000" pitchFamily="2" charset="2"/>
              <a:buChar char="§"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33A2CD-6A4B-4240-88F1-B4D7FEB50A7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BBE0E1-96FA-42C8-A339-7F81B98D396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18460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1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C4FAFEB-DA24-40E3-81A3-2C7117781D6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3E6E76-F12E-4D1B-9B56-009C721BF77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86E211-15D2-459B-B331-A82FFB150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424" y="826873"/>
            <a:ext cx="3985352" cy="4025979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SzPct val="100000"/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SzPct val="100000"/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2493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2096E68-496F-4499-93E9-D10C62B93D1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023997-F532-4D5B-B2F3-9E05A41D497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88560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1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8A17BCC-393D-48FB-8CCD-31D1E0C6FA4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649892-EB20-4383-9D6A-6D1ED2147F7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856777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54EDB4F-7D4C-4F34-9AD3-169F9858A5E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271689-3C51-413B-9388-DDBA7E74E1E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94011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A8DFBA5-2441-4C97-8340-430BD863557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CD7985-991B-46C7-A32A-6942E2DB118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608074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8B4ACE8-FA36-4C9A-B2D0-93D5FB40D3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79FD90-85FD-43B3-9F6B-6E3DF5251AE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143440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1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77CD6D-A5E2-4543-81E0-D97745649CE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078238-A850-4F7F-9FB2-C7F3ED51152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826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3/25/21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70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>
            <a:lvl1pPr>
              <a:defRPr sz="21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D4BD1A-4145-49C3-8D7D-1F956B76030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875237-B0F8-4D27-B8AA-EA0E8F7832E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316446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0" y="88106"/>
            <a:ext cx="8077200" cy="457200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7C2D5D2-FFA8-4B97-9D6C-DF120847B51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3E6E76-F12E-4D1B-9B56-009C721BF77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614999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6E2D77BB-A1E3-4E40-9A08-249BCF8B8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</a:t>
            </a:r>
            <a:r>
              <a:rPr lang="en-US" altLang="en-US" sz="900" b="1" dirty="0" err="1">
                <a:solidFill>
                  <a:srgbClr val="002060"/>
                </a:solidFill>
              </a:rPr>
              <a:t>Korth</a:t>
            </a:r>
            <a:r>
              <a:rPr lang="en-US" altLang="en-US" sz="900" b="1" dirty="0">
                <a:solidFill>
                  <a:srgbClr val="002060"/>
                </a:solidFill>
              </a:rPr>
              <a:t>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613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053C40E-D8FC-4564-9F45-CF1A7087346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2862263" y="4335066"/>
            <a:ext cx="3448050" cy="3429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>
                <a:solidFill>
                  <a:srgbClr val="578963"/>
                </a:solidFill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7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2D242F4-2B18-4F93-AF83-C0B3D393143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D13E6E76-F12E-4D1B-9B56-009C721BF77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" y="0"/>
            <a:ext cx="1331912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17352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6AB433D2-BE84-467A-82DB-DBFCF9F936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</a:t>
            </a:r>
            <a:r>
              <a:rPr lang="en-US" altLang="en-US" sz="900" b="1" dirty="0" err="1">
                <a:solidFill>
                  <a:srgbClr val="002060"/>
                </a:solidFill>
              </a:rPr>
              <a:t>Korth</a:t>
            </a:r>
            <a:r>
              <a:rPr lang="en-US" altLang="en-US" sz="900" b="1" dirty="0">
                <a:solidFill>
                  <a:srgbClr val="002060"/>
                </a:solidFill>
              </a:rPr>
              <a:t>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1BECEEC-3BC9-4D4E-99DA-2E5AA457848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2862263" y="4335066"/>
            <a:ext cx="3448050" cy="3429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>
                <a:solidFill>
                  <a:srgbClr val="578963"/>
                </a:solidFill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5B7FE48-B4A0-4404-A94E-2D4837BDADF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441F42D0-7627-45E8-BCAB-6293FCFFA6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" y="9252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678577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8843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976401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287402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013877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083377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0340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3/25/21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22041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725155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527564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7692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086534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25057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438051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29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3/25/21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9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3/25/21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349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906750812"/>
      </p:ext>
    </p:extLst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Relationship Id="rId9" Type="http://schemas.openxmlformats.org/officeDocument/2006/relationships/image" Target="../media/image1.e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(S21): </a:t>
            </a:r>
            <a:r>
              <a:rPr lang="en-US" altLang="en-US" sz="1050" dirty="0">
                <a:solidFill>
                  <a:schemeClr val="bg1"/>
                </a:solidFill>
              </a:rPr>
              <a:t>Lecture 10: MongoDB, NoSQL, Query Processing</a:t>
            </a: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74" r:id="rId2"/>
    <p:sldLayoutId id="2147493586" r:id="rId3"/>
    <p:sldLayoutId id="2147493478" r:id="rId4"/>
    <p:sldLayoutId id="2147493475" r:id="rId5"/>
    <p:sldLayoutId id="2147493476" r:id="rId6"/>
    <p:sldLayoutId id="2147493477" r:id="rId7"/>
    <p:sldLayoutId id="2147493494" r:id="rId8"/>
    <p:sldLayoutId id="2147493641" r:id="rId9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D59AD00B-E75B-B24A-B168-2ABE6B2ADE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/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(F20): </a:t>
            </a:r>
            <a:r>
              <a:rPr lang="en-US" altLang="en-US" sz="1050" i="1" dirty="0">
                <a:solidFill>
                  <a:schemeClr val="bg1"/>
                </a:solidFill>
              </a:rPr>
              <a:t>Lecture 9: Disks, I/O, Indexes</a:t>
            </a:r>
            <a:br>
              <a:rPr lang="en-US" altLang="en-US" sz="1050" i="1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427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2" r:id="rId1"/>
    <p:sldLayoutId id="2147493603" r:id="rId2"/>
    <p:sldLayoutId id="2147493604" r:id="rId3"/>
    <p:sldLayoutId id="2147493605" r:id="rId4"/>
    <p:sldLayoutId id="2147493606" r:id="rId5"/>
    <p:sldLayoutId id="2147493607" r:id="rId6"/>
    <p:sldLayoutId id="2147493638" r:id="rId7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30712" y="4807343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Museo Sans For Dell" pitchFamily="2" charset="0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kern="1200" dirty="0" err="1">
              <a:solidFill>
                <a:schemeClr val="bg2">
                  <a:lumMod val="50000"/>
                  <a:lumOff val="50000"/>
                </a:schemeClr>
              </a:solidFill>
              <a:latin typeface="Museo Sans For Dell" pitchFamily="2" charset="0"/>
              <a:ea typeface="+mn-ea"/>
              <a:cs typeface="+mn-cs"/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196172"/>
            <a:ext cx="8279943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168"/>
            <a:ext cx="8267136" cy="3702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TextBox 3"/>
          <p:cNvSpPr txBox="1"/>
          <p:nvPr/>
        </p:nvSpPr>
        <p:spPr bwMode="black">
          <a:xfrm>
            <a:off x="5981136" y="4807343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baseline="0" dirty="0">
                <a:solidFill>
                  <a:schemeClr val="bg2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 © Donald F. Ferguson, 2017. All rights reserved.</a:t>
            </a:r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 hidden="1"/>
          <p:cNvSpPr txBox="1"/>
          <p:nvPr/>
        </p:nvSpPr>
        <p:spPr>
          <a:xfrm>
            <a:off x="1724025" y="4844717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5084195E-6DF7-4B3B-A2AB-E67BEB13BF64}" type="datetime1">
              <a:rPr lang="en-US" sz="8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3/25/21</a:t>
            </a:fld>
            <a:endParaRPr lang="en-US" sz="8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black">
          <a:xfrm>
            <a:off x="1117601" y="4772839"/>
            <a:ext cx="5042568" cy="317074"/>
          </a:xfrm>
          <a:prstGeom prst="rect">
            <a:avLst/>
          </a:prstGeom>
          <a:noFill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900" i="1" dirty="0"/>
              <a:t>COMS 4111 – 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Introduction to Databases</a:t>
            </a:r>
            <a:r>
              <a:rPr lang="en-US" sz="900" b="0" i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:</a:t>
            </a:r>
            <a:br>
              <a:rPr lang="en-US" sz="900" b="0" i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900" i="1" dirty="0"/>
              <a:t>Lecture 20:  Some NoSQL Databases</a:t>
            </a:r>
            <a:endParaRPr lang="en-US" sz="1050" i="1" strike="sngStrike" dirty="0"/>
          </a:p>
        </p:txBody>
      </p:sp>
    </p:spTree>
    <p:extLst>
      <p:ext uri="{BB962C8B-B14F-4D97-AF65-F5344CB8AC3E}">
        <p14:creationId xmlns:p14="http://schemas.microsoft.com/office/powerpoint/2010/main" val="304524172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93643" r:id="rId1"/>
    <p:sldLayoutId id="2147493644" r:id="rId2"/>
    <p:sldLayoutId id="2147493645" r:id="rId3"/>
    <p:sldLayoutId id="2147493646" r:id="rId4"/>
    <p:sldLayoutId id="2147493647" r:id="rId5"/>
    <p:sldLayoutId id="2147493648" r:id="rId6"/>
    <p:sldLayoutId id="2147493649" r:id="rId7"/>
    <p:sldLayoutId id="2147493650" r:id="rId8"/>
    <p:sldLayoutId id="2147493651" r:id="rId9"/>
    <p:sldLayoutId id="2147493652" r:id="rId10"/>
    <p:sldLayoutId id="2147493653" r:id="rId11"/>
    <p:sldLayoutId id="2147493654" r:id="rId12"/>
    <p:sldLayoutId id="2147493655" r:id="rId13"/>
    <p:sldLayoutId id="2147493656" r:id="rId14"/>
    <p:sldLayoutId id="2147493657" r:id="rId15"/>
    <p:sldLayoutId id="2147493658" r:id="rId16"/>
  </p:sldLayoutIdLst>
  <p:transition spd="med">
    <p:wipe dir="r"/>
  </p:transition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i="0" cap="none" baseline="0">
          <a:solidFill>
            <a:schemeClr val="accent1"/>
          </a:solidFill>
          <a:latin typeface="Century Schoolbook" charset="0"/>
          <a:ea typeface="Century Schoolbook" charset="0"/>
          <a:cs typeface="Century Schoolbook" charset="0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Arial" pitchFamily="34" charset="0"/>
        <a:buChar char="•"/>
        <a:defRPr sz="18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1pPr>
      <a:lvl2pPr marL="574675" indent="-223838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4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3pPr>
      <a:lvl4pPr marL="1200150" indent="-17621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For Dell 300" pitchFamily="50" charset="0"/>
        <a:buChar char="–"/>
        <a:defRPr sz="12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/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(F18): </a:t>
            </a:r>
            <a:r>
              <a:rPr lang="en-US" altLang="en-US" sz="1050" i="1" dirty="0">
                <a:solidFill>
                  <a:schemeClr val="bg1"/>
                </a:solidFill>
              </a:rPr>
              <a:t>Lecture 10:</a:t>
            </a:r>
            <a:r>
              <a:rPr lang="en-US" altLang="en-US" sz="1050" i="1" baseline="0" dirty="0">
                <a:solidFill>
                  <a:schemeClr val="bg1"/>
                </a:solidFill>
              </a:rPr>
              <a:t> Query Processing, Transactions, Recovery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2018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881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74" r:id="rId1"/>
    <p:sldLayoutId id="2147493675" r:id="rId2"/>
    <p:sldLayoutId id="2147493676" r:id="rId3"/>
    <p:sldLayoutId id="2147493677" r:id="rId4"/>
    <p:sldLayoutId id="2147493678" r:id="rId5"/>
    <p:sldLayoutId id="2147493679" r:id="rId6"/>
    <p:sldLayoutId id="2147493680" r:id="rId7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0B05D94-0FBF-40E0-A0E2-9EC3FEAB3C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9" y="820342"/>
            <a:ext cx="7661275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486403" name="Rectangle 3">
            <a:extLst>
              <a:ext uri="{FF2B5EF4-FFF2-40B4-BE49-F238E27FC236}">
                <a16:creationId xmlns:a16="http://schemas.microsoft.com/office/drawing/2014/main" id="{A6119F77-21C9-4FBD-95D1-4884EA2BEF6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 smtClean="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D13E6E76-F12E-4D1B-9B56-009C721BF77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B0C920A-6775-4600-AD1D-310553D67F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486405" name="Text Box 5">
            <a:extLst>
              <a:ext uri="{FF2B5EF4-FFF2-40B4-BE49-F238E27FC236}">
                <a16:creationId xmlns:a16="http://schemas.microsoft.com/office/drawing/2014/main" id="{7FED4366-B3D8-4635-90AF-59F6E59B9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6396" y="4960144"/>
            <a:ext cx="434734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15.</a:t>
            </a:r>
            <a:fld id="{370CC2A8-7410-4F9E-B2CB-FCF9B3031B7B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486406" name="Rectangle 6">
            <a:extLst>
              <a:ext uri="{FF2B5EF4-FFF2-40B4-BE49-F238E27FC236}">
                <a16:creationId xmlns:a16="http://schemas.microsoft.com/office/drawing/2014/main" id="{0CE0643F-4358-4AEC-B259-E86C95F0ED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00361987-037F-4498-968A-B3CB9D3A9E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669EEB5-E1E1-4615-B40A-87AE23727066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35963902 h 61"/>
              <a:gd name="T2" fmla="*/ 1268878 w 285"/>
              <a:gd name="T3" fmla="*/ 29258145 h 61"/>
              <a:gd name="T4" fmla="*/ 5710347 w 285"/>
              <a:gd name="T5" fmla="*/ 20724682 h 61"/>
              <a:gd name="T6" fmla="*/ 10785858 w 285"/>
              <a:gd name="T7" fmla="*/ 15238439 h 61"/>
              <a:gd name="T8" fmla="*/ 19033961 w 285"/>
              <a:gd name="T9" fmla="*/ 10362732 h 61"/>
              <a:gd name="T10" fmla="*/ 28550941 w 285"/>
              <a:gd name="T11" fmla="*/ 6095219 h 61"/>
              <a:gd name="T12" fmla="*/ 36164206 w 285"/>
              <a:gd name="T13" fmla="*/ 3656975 h 61"/>
              <a:gd name="T14" fmla="*/ 44412309 w 285"/>
              <a:gd name="T15" fmla="*/ 1218732 h 61"/>
              <a:gd name="T16" fmla="*/ 53929289 w 285"/>
              <a:gd name="T17" fmla="*/ 0 h 61"/>
              <a:gd name="T18" fmla="*/ 63446270 w 285"/>
              <a:gd name="T19" fmla="*/ 0 h 61"/>
              <a:gd name="T20" fmla="*/ 74866965 w 285"/>
              <a:gd name="T21" fmla="*/ 0 h 61"/>
              <a:gd name="T22" fmla="*/ 86921700 w 285"/>
              <a:gd name="T23" fmla="*/ 0 h 61"/>
              <a:gd name="T24" fmla="*/ 97707558 w 285"/>
              <a:gd name="T25" fmla="*/ 1218732 h 61"/>
              <a:gd name="T26" fmla="*/ 109762293 w 285"/>
              <a:gd name="T27" fmla="*/ 3656975 h 61"/>
              <a:gd name="T28" fmla="*/ 121817029 w 285"/>
              <a:gd name="T29" fmla="*/ 4876488 h 61"/>
              <a:gd name="T30" fmla="*/ 132602887 w 285"/>
              <a:gd name="T31" fmla="*/ 7314732 h 61"/>
              <a:gd name="T32" fmla="*/ 142119867 w 285"/>
              <a:gd name="T33" fmla="*/ 9143219 h 61"/>
              <a:gd name="T34" fmla="*/ 151636847 w 285"/>
              <a:gd name="T35" fmla="*/ 11581463 h 61"/>
              <a:gd name="T36" fmla="*/ 161153827 w 285"/>
              <a:gd name="T37" fmla="*/ 14019707 h 61"/>
              <a:gd name="T38" fmla="*/ 168767890 w 285"/>
              <a:gd name="T39" fmla="*/ 15238439 h 61"/>
              <a:gd name="T40" fmla="*/ 173209359 w 285"/>
              <a:gd name="T41" fmla="*/ 16457951 h 61"/>
              <a:gd name="T42" fmla="*/ 179553747 w 285"/>
              <a:gd name="T43" fmla="*/ 18896195 h 61"/>
              <a:gd name="T44" fmla="*/ 177015992 w 285"/>
              <a:gd name="T45" fmla="*/ 26819902 h 61"/>
              <a:gd name="T46" fmla="*/ 173209359 w 285"/>
              <a:gd name="T47" fmla="*/ 25601170 h 61"/>
              <a:gd name="T48" fmla="*/ 164961257 w 285"/>
              <a:gd name="T49" fmla="*/ 24382439 h 61"/>
              <a:gd name="T50" fmla="*/ 152906521 w 285"/>
              <a:gd name="T51" fmla="*/ 21944195 h 61"/>
              <a:gd name="T52" fmla="*/ 145927296 w 285"/>
              <a:gd name="T53" fmla="*/ 20724682 h 61"/>
              <a:gd name="T54" fmla="*/ 138313234 w 285"/>
              <a:gd name="T55" fmla="*/ 19505951 h 61"/>
              <a:gd name="T56" fmla="*/ 131334009 w 285"/>
              <a:gd name="T57" fmla="*/ 18896195 h 61"/>
              <a:gd name="T58" fmla="*/ 124355581 w 285"/>
              <a:gd name="T59" fmla="*/ 17676682 h 61"/>
              <a:gd name="T60" fmla="*/ 115472641 w 285"/>
              <a:gd name="T61" fmla="*/ 16457951 h 61"/>
              <a:gd name="T62" fmla="*/ 109762293 w 285"/>
              <a:gd name="T63" fmla="*/ 15238439 h 61"/>
              <a:gd name="T64" fmla="*/ 103417905 w 285"/>
              <a:gd name="T65" fmla="*/ 14019707 h 61"/>
              <a:gd name="T66" fmla="*/ 97707558 w 285"/>
              <a:gd name="T67" fmla="*/ 12800195 h 61"/>
              <a:gd name="T68" fmla="*/ 90094292 w 285"/>
              <a:gd name="T69" fmla="*/ 11581463 h 61"/>
              <a:gd name="T70" fmla="*/ 69791454 w 285"/>
              <a:gd name="T71" fmla="*/ 9143219 h 61"/>
              <a:gd name="T72" fmla="*/ 52660412 w 285"/>
              <a:gd name="T73" fmla="*/ 12800195 h 61"/>
              <a:gd name="T74" fmla="*/ 37433084 w 285"/>
              <a:gd name="T75" fmla="*/ 17676682 h 61"/>
              <a:gd name="T76" fmla="*/ 33626451 w 285"/>
              <a:gd name="T77" fmla="*/ 18896195 h 61"/>
              <a:gd name="T78" fmla="*/ 27282063 w 285"/>
              <a:gd name="T79" fmla="*/ 20724682 h 61"/>
              <a:gd name="T80" fmla="*/ 20302838 w 285"/>
              <a:gd name="T81" fmla="*/ 23162926 h 61"/>
              <a:gd name="T82" fmla="*/ 14592491 w 285"/>
              <a:gd name="T83" fmla="*/ 26819902 h 61"/>
              <a:gd name="T84" fmla="*/ 4441470 w 285"/>
              <a:gd name="T85" fmla="*/ 33525658 h 61"/>
              <a:gd name="T86" fmla="*/ 1268878 w 285"/>
              <a:gd name="T87" fmla="*/ 37182633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1" name="Picture 10" descr="Cover-6Ed">
            <a:extLst>
              <a:ext uri="{FF2B5EF4-FFF2-40B4-BE49-F238E27FC236}">
                <a16:creationId xmlns:a16="http://schemas.microsoft.com/office/drawing/2014/main" id="{8415B884-A6BF-4E61-8F45-53870045B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1"/>
            <a:ext cx="639762" cy="611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over-6Ed">
            <a:extLst>
              <a:ext uri="{FF2B5EF4-FFF2-40B4-BE49-F238E27FC236}">
                <a16:creationId xmlns:a16="http://schemas.microsoft.com/office/drawing/2014/main" id="{C51EB6E8-DB40-47B3-A1ED-7368CB8F40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/>
          <a:stretch>
            <a:fillRect/>
          </a:stretch>
        </p:blipFill>
        <p:spPr bwMode="auto">
          <a:xfrm>
            <a:off x="2304" y="1"/>
            <a:ext cx="812084" cy="777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5270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82" r:id="rId1"/>
    <p:sldLayoutId id="2147493683" r:id="rId2"/>
    <p:sldLayoutId id="2147493684" r:id="rId3"/>
    <p:sldLayoutId id="2147493685" r:id="rId4"/>
    <p:sldLayoutId id="2147493686" r:id="rId5"/>
    <p:sldLayoutId id="2147493687" r:id="rId6"/>
    <p:sldLayoutId id="2147493688" r:id="rId7"/>
    <p:sldLayoutId id="2147493689" r:id="rId8"/>
    <p:sldLayoutId id="2147493690" r:id="rId9"/>
    <p:sldLayoutId id="2147493691" r:id="rId10"/>
    <p:sldLayoutId id="2147493692" r:id="rId11"/>
    <p:sldLayoutId id="2147493693" r:id="rId12"/>
    <p:sldLayoutId id="2147493694" r:id="rId13"/>
    <p:sldLayoutId id="2147493695" r:id="rId14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charset="0"/>
          <a:cs typeface="MS PGothic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1" fontAlgn="base" hangingPunct="1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1pPr>
      <a:lvl2pPr marL="557213" indent="-214313" algn="l" rtl="0" eaLnBrk="1" fontAlgn="base" hangingPunct="1">
        <a:spcBef>
          <a:spcPct val="35000"/>
        </a:spcBef>
        <a:spcAft>
          <a:spcPct val="0"/>
        </a:spcAft>
        <a:buClr>
          <a:srgbClr val="FF9933"/>
        </a:buClr>
        <a:buSzPct val="90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2pPr>
      <a:lvl3pPr marL="814388" indent="-171450" algn="l" rtl="0" eaLnBrk="1" fontAlgn="base" hangingPunct="1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3pPr>
      <a:lvl4pPr marL="1071563" indent="-171450" algn="l" rtl="0" eaLnBrk="1" fontAlgn="base" hangingPunct="1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4pPr>
      <a:lvl5pPr marL="13287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5pPr>
      <a:lvl6pPr marL="16716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6.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5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2166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97" r:id="rId1"/>
    <p:sldLayoutId id="2147493698" r:id="rId2"/>
    <p:sldLayoutId id="2147493699" r:id="rId3"/>
    <p:sldLayoutId id="2147493700" r:id="rId4"/>
    <p:sldLayoutId id="2147493701" r:id="rId5"/>
    <p:sldLayoutId id="2147493702" r:id="rId6"/>
    <p:sldLayoutId id="2147493703" r:id="rId7"/>
    <p:sldLayoutId id="2147493704" r:id="rId8"/>
    <p:sldLayoutId id="2147493705" r:id="rId9"/>
    <p:sldLayoutId id="2147493706" r:id="rId10"/>
    <p:sldLayoutId id="2147493707" r:id="rId11"/>
    <p:sldLayoutId id="2147493708" r:id="rId12"/>
    <p:sldLayoutId id="2147493709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10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110000"/>
        <a:buFont typeface="Arial" panose="020B0604020202020204" pitchFamily="34" charset="0"/>
        <a:buChar char="•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Arial" panose="020B0604020202020204" pitchFamily="34" charset="0"/>
        <a:buChar char="•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hyperlink" Target="https://en.wikipedia.org/wiki/Multi-model_databas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mongodb/index.htm" TargetMode="External"/><Relationship Id="rId2" Type="http://schemas.openxmlformats.org/officeDocument/2006/relationships/hyperlink" Target="https://www.tutorialspoint.com/python_data_access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www.amazon.com/s/ref=dp_byline_sr_book_3?ie=UTF8&amp;text=Jennifer+Widom&amp;search-alias=books&amp;field-author=Jennifer+Widom&amp;sort=relevancerank" TargetMode="External"/><Relationship Id="rId5" Type="http://schemas.openxmlformats.org/officeDocument/2006/relationships/hyperlink" Target="https://www.amazon.com/s/ref=dp_byline_sr_book_2?ie=UTF8&amp;text=Jeffrey+D.+Ullman&amp;search-alias=books&amp;field-author=Jeffrey+D.+Ullman&amp;sort=relevancerank" TargetMode="External"/><Relationship Id="rId4" Type="http://schemas.openxmlformats.org/officeDocument/2006/relationships/hyperlink" Target="https://www.amazon.com/s/ref=dp_byline_sr_book_1?ie=UTF8&amp;text=Hector+Garcia-Molina&amp;search-alias=books&amp;field-author=Hector+Garcia-Molina&amp;sort=relevancerank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4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4.emf"/><Relationship Id="rId5" Type="http://schemas.openxmlformats.org/officeDocument/2006/relationships/image" Target="../media/image33.wmf"/><Relationship Id="rId4" Type="http://schemas.openxmlformats.org/officeDocument/2006/relationships/oleObject" Target="../embeddings/oleObject1.bin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4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2.bin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12616"/>
            <a:ext cx="914400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Databases: Section 002, Spring 2021</a:t>
            </a:r>
            <a:br>
              <a:rPr lang="en-US" altLang="en-US" sz="2800" i="1" dirty="0"/>
            </a:br>
            <a:br>
              <a:rPr lang="en-US" altLang="en-US" sz="2800" i="1" dirty="0"/>
            </a:br>
            <a:r>
              <a:rPr lang="en-US" altLang="en-US" sz="2800" b="1" i="1" dirty="0">
                <a:solidFill>
                  <a:srgbClr val="FFFF00"/>
                </a:solidFill>
              </a:rPr>
              <a:t>Lecture 10:</a:t>
            </a:r>
            <a:br>
              <a:rPr lang="en-US" altLang="en-US" sz="2800" b="1" i="1" dirty="0">
                <a:solidFill>
                  <a:srgbClr val="FFFF00"/>
                </a:solidFill>
              </a:rPr>
            </a:br>
            <a:r>
              <a:rPr lang="en-US" altLang="en-US" sz="2800" b="1" i="1" dirty="0">
                <a:solidFill>
                  <a:srgbClr val="FFFF00"/>
                </a:solidFill>
              </a:rPr>
              <a:t>MongoDB, NoSQL, Query Processing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2021</a:t>
            </a:r>
          </a:p>
        </p:txBody>
      </p:sp>
    </p:spTree>
    <p:extLst>
      <p:ext uri="{BB962C8B-B14F-4D97-AF65-F5344CB8AC3E}">
        <p14:creationId xmlns:p14="http://schemas.microsoft.com/office/powerpoint/2010/main" val="2037995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A Digression: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Strong versus Weak Entities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5FE6A9FA-67FB-9442-A7C5-64B82F5B38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(S21): </a:t>
            </a:r>
            <a:r>
              <a:rPr lang="en-US" altLang="en-US" sz="1050" dirty="0">
                <a:solidFill>
                  <a:schemeClr val="bg1"/>
                </a:solidFill>
              </a:rPr>
              <a:t>Lecture 10: MongoDB, NoSQL, Query Processing</a:t>
            </a: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74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AB30A5-F5F6-AF4C-A44C-5635962E9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Dreaded Game of Thrones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90539-045A-9C40-9EA9-90B10483C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49254"/>
            <a:ext cx="7772400" cy="3549927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938934-5684-4C4A-B428-503B387A6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0" y="444319"/>
            <a:ext cx="4800600" cy="4038600"/>
          </a:xfrm>
        </p:spPr>
        <p:txBody>
          <a:bodyPr/>
          <a:lstStyle/>
          <a:p>
            <a:r>
              <a:rPr lang="en-US" sz="1400" dirty="0"/>
              <a:t>UML Notation:</a:t>
            </a:r>
          </a:p>
          <a:p>
            <a:pPr lvl="1"/>
            <a:r>
              <a:rPr lang="en-US" sz="1200" dirty="0"/>
              <a:t>A </a:t>
            </a:r>
            <a:r>
              <a:rPr lang="en-US" sz="1200" i="1" dirty="0"/>
              <a:t>Season</a:t>
            </a:r>
            <a:r>
              <a:rPr lang="en-US" sz="1200" dirty="0"/>
              <a:t> </a:t>
            </a:r>
            <a:r>
              <a:rPr lang="en-US" sz="1200" b="1" i="1" dirty="0"/>
              <a:t>contains</a:t>
            </a:r>
            <a:r>
              <a:rPr lang="en-US" sz="1200" dirty="0"/>
              <a:t> 1 or more </a:t>
            </a:r>
            <a:r>
              <a:rPr lang="en-US" sz="1200" i="1" dirty="0"/>
              <a:t>Episodes</a:t>
            </a:r>
            <a:r>
              <a:rPr lang="en-US" sz="1200" dirty="0"/>
              <a:t>.</a:t>
            </a:r>
            <a:br>
              <a:rPr lang="en-US" sz="1200" dirty="0"/>
            </a:br>
            <a:r>
              <a:rPr lang="en-US" sz="1200" dirty="0"/>
              <a:t>An </a:t>
            </a:r>
            <a:r>
              <a:rPr lang="en-US" sz="1200" i="1" dirty="0"/>
              <a:t>Episode</a:t>
            </a:r>
            <a:r>
              <a:rPr lang="en-US" sz="1200" dirty="0"/>
              <a:t> is </a:t>
            </a:r>
            <a:r>
              <a:rPr lang="en-US" sz="1200" b="1" dirty="0"/>
              <a:t>contained in </a:t>
            </a:r>
            <a:r>
              <a:rPr lang="en-US" sz="1200" dirty="0"/>
              <a:t>exactly one </a:t>
            </a:r>
            <a:r>
              <a:rPr lang="en-US" sz="1200" i="1" dirty="0"/>
              <a:t>Season</a:t>
            </a:r>
            <a:r>
              <a:rPr lang="en-US" sz="1200" dirty="0"/>
              <a:t>.</a:t>
            </a:r>
          </a:p>
          <a:p>
            <a:pPr lvl="1"/>
            <a:r>
              <a:rPr lang="en-US" sz="1200" dirty="0"/>
              <a:t>An </a:t>
            </a:r>
            <a:r>
              <a:rPr lang="en-US" sz="1200" i="1" dirty="0"/>
              <a:t>Episode</a:t>
            </a:r>
            <a:r>
              <a:rPr lang="en-US" sz="1200" dirty="0"/>
              <a:t> </a:t>
            </a:r>
            <a:r>
              <a:rPr lang="en-US" sz="1200" b="1" i="1" dirty="0"/>
              <a:t>contains</a:t>
            </a:r>
            <a:r>
              <a:rPr lang="en-US" sz="1200" dirty="0"/>
              <a:t> 1 or more </a:t>
            </a:r>
            <a:r>
              <a:rPr lang="en-US" sz="1200" i="1" dirty="0"/>
              <a:t>Scenes</a:t>
            </a:r>
            <a:r>
              <a:rPr lang="en-US" sz="1200" dirty="0"/>
              <a:t>.</a:t>
            </a:r>
            <a:br>
              <a:rPr lang="en-US" sz="1200" dirty="0"/>
            </a:br>
            <a:r>
              <a:rPr lang="en-US" sz="1200" dirty="0"/>
              <a:t>A </a:t>
            </a:r>
            <a:r>
              <a:rPr lang="en-US" sz="1200" i="1" dirty="0"/>
              <a:t>Scene</a:t>
            </a:r>
            <a:r>
              <a:rPr lang="en-US" sz="1200" dirty="0"/>
              <a:t> is </a:t>
            </a:r>
            <a:r>
              <a:rPr lang="en-US" sz="1200" b="1" dirty="0"/>
              <a:t>contained in </a:t>
            </a:r>
            <a:r>
              <a:rPr lang="en-US" sz="1200" dirty="0"/>
              <a:t>exactly one </a:t>
            </a:r>
            <a:r>
              <a:rPr lang="en-US" sz="1200" i="1" dirty="0"/>
              <a:t>Episode</a:t>
            </a:r>
            <a:r>
              <a:rPr lang="en-US" sz="1200" dirty="0"/>
              <a:t>.</a:t>
            </a:r>
          </a:p>
          <a:p>
            <a:pPr lvl="1"/>
            <a:r>
              <a:rPr lang="en-US" sz="1200" dirty="0"/>
              <a:t>A </a:t>
            </a:r>
            <a:r>
              <a:rPr lang="en-US" sz="1200" i="1" dirty="0"/>
              <a:t>Scene</a:t>
            </a:r>
            <a:r>
              <a:rPr lang="en-US" sz="1200" dirty="0"/>
              <a:t> </a:t>
            </a:r>
            <a:r>
              <a:rPr lang="en-US" sz="1200" b="1" i="1" dirty="0"/>
              <a:t>has</a:t>
            </a:r>
            <a:r>
              <a:rPr lang="en-US" sz="1200" i="1" dirty="0"/>
              <a:t> </a:t>
            </a:r>
            <a:r>
              <a:rPr lang="en-US" sz="1200" dirty="0"/>
              <a:t>one or more </a:t>
            </a:r>
            <a:r>
              <a:rPr lang="en-US" sz="1200" i="1" dirty="0"/>
              <a:t>Characters</a:t>
            </a:r>
            <a:r>
              <a:rPr lang="en-US" sz="1200" dirty="0"/>
              <a:t>.</a:t>
            </a:r>
            <a:br>
              <a:rPr lang="en-US" sz="1200" dirty="0"/>
            </a:br>
            <a:r>
              <a:rPr lang="en-US" sz="1200" dirty="0"/>
              <a:t>A </a:t>
            </a:r>
            <a:r>
              <a:rPr lang="en-US" sz="1200" i="1" dirty="0"/>
              <a:t>Characters</a:t>
            </a:r>
            <a:r>
              <a:rPr lang="en-US" sz="1200" dirty="0"/>
              <a:t> </a:t>
            </a:r>
            <a:r>
              <a:rPr lang="en-US" sz="1200" b="1" dirty="0"/>
              <a:t>appears in</a:t>
            </a:r>
            <a:r>
              <a:rPr lang="en-US" sz="1200" b="1" i="1" dirty="0"/>
              <a:t> </a:t>
            </a:r>
            <a:r>
              <a:rPr lang="en-US" sz="1200" dirty="0"/>
              <a:t>one or more Scenes.</a:t>
            </a:r>
          </a:p>
          <a:p>
            <a:r>
              <a:rPr lang="en-US" sz="1400" dirty="0"/>
              <a:t>In ER Terms/Notation: </a:t>
            </a:r>
          </a:p>
          <a:p>
            <a:pPr lvl="1"/>
            <a:r>
              <a:rPr lang="en-US" sz="1200" i="1" dirty="0"/>
              <a:t>Episode</a:t>
            </a:r>
            <a:r>
              <a:rPr lang="en-US" sz="1200" dirty="0"/>
              <a:t> and </a:t>
            </a:r>
            <a:r>
              <a:rPr lang="en-US" sz="1200" i="1" dirty="0"/>
              <a:t>Scene</a:t>
            </a:r>
          </a:p>
          <a:p>
            <a:pPr lvl="1"/>
            <a:r>
              <a:rPr lang="en-US" sz="1200" dirty="0"/>
              <a:t>Are </a:t>
            </a:r>
            <a:r>
              <a:rPr lang="en-US" sz="1200" b="1" dirty="0"/>
              <a:t>weak entities.</a:t>
            </a:r>
          </a:p>
          <a:p>
            <a:pPr lvl="1"/>
            <a:r>
              <a:rPr lang="en-US" sz="1200" dirty="0"/>
              <a:t>“In a relational database, a weak entity is an entity that cannot be uniquely identified by its attributes alone; therefore, it must use a foreign key in conjunction with its attributes to create a primary key. The foreign key is typically a primary key of an entity it is related to.”</a:t>
            </a:r>
            <a:br>
              <a:rPr lang="en-US" sz="1200" dirty="0"/>
            </a:br>
            <a:r>
              <a:rPr lang="en-US" sz="1200" dirty="0"/>
              <a:t>(https://</a:t>
            </a:r>
            <a:r>
              <a:rPr lang="en-US" sz="1200" dirty="0" err="1"/>
              <a:t>en.wikipedia.org</a:t>
            </a:r>
            <a:r>
              <a:rPr lang="en-US" sz="1200" dirty="0"/>
              <a:t>/wiki/</a:t>
            </a:r>
            <a:r>
              <a:rPr lang="en-US" sz="1200" dirty="0" err="1"/>
              <a:t>Weak_entity</a:t>
            </a:r>
            <a:r>
              <a:rPr lang="en-US" sz="1200" dirty="0"/>
              <a:t>)</a:t>
            </a:r>
          </a:p>
          <a:p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9F7DD6-B9BA-8849-AAAB-91923471A2F9}"/>
              </a:ext>
            </a:extLst>
          </p:cNvPr>
          <p:cNvSpPr txBox="1"/>
          <p:nvPr/>
        </p:nvSpPr>
        <p:spPr>
          <a:xfrm>
            <a:off x="152400" y="3562350"/>
            <a:ext cx="306333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Character is NOT a weak entity.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If the Scene “goes away,” the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character may not.</a:t>
            </a:r>
          </a:p>
        </p:txBody>
      </p:sp>
    </p:spTree>
    <p:extLst>
      <p:ext uri="{BB962C8B-B14F-4D97-AF65-F5344CB8AC3E}">
        <p14:creationId xmlns:p14="http://schemas.microsoft.com/office/powerpoint/2010/main" val="2310144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547813" y="64294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Expressing Weak Entity Sets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76400" y="644184"/>
            <a:ext cx="5558842" cy="1666827"/>
          </a:xfrm>
        </p:spPr>
        <p:txBody>
          <a:bodyPr/>
          <a:lstStyle/>
          <a:p>
            <a:r>
              <a:rPr lang="en-US" altLang="en-US" dirty="0"/>
              <a:t>In E-R diagrams, a weak entity set is depicted via a double rectangle.</a:t>
            </a:r>
          </a:p>
          <a:p>
            <a:r>
              <a:rPr lang="en-US" altLang="en-US" dirty="0"/>
              <a:t>We underline the discriminator of a weak entity set  with a dashed line.</a:t>
            </a:r>
          </a:p>
          <a:p>
            <a:r>
              <a:rPr lang="en-US" altLang="en-US" dirty="0"/>
              <a:t>The relationship set connecting the  weak entity set to the identifying strong entity set is depicted by a double diamond. </a:t>
            </a:r>
          </a:p>
          <a:p>
            <a:r>
              <a:rPr lang="en-US" altLang="en-US" dirty="0"/>
              <a:t>Primary key for </a:t>
            </a:r>
            <a:r>
              <a:rPr lang="en-US" altLang="en-US" i="1" dirty="0"/>
              <a:t>section </a:t>
            </a:r>
            <a:r>
              <a:rPr lang="en-US" altLang="en-US" dirty="0"/>
              <a:t>– 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</a:t>
            </a:r>
            <a:r>
              <a:rPr lang="en-US" altLang="en-US" sz="1500" dirty="0"/>
              <a:t>)</a:t>
            </a:r>
          </a:p>
        </p:txBody>
      </p:sp>
      <p:pic>
        <p:nvPicPr>
          <p:cNvPr id="4608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227" y="2121771"/>
            <a:ext cx="3959546" cy="840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5E1C51A-CADA-0648-9E88-CB9F606FFBAB}"/>
              </a:ext>
            </a:extLst>
          </p:cNvPr>
          <p:cNvSpPr/>
          <p:nvPr/>
        </p:nvSpPr>
        <p:spPr>
          <a:xfrm>
            <a:off x="609600" y="3257550"/>
            <a:ext cx="8001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/>
              <a:t>Notes: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weak entity set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one whose existence is dependent on another entity, called its </a:t>
            </a:r>
            <a:r>
              <a:rPr lang="en-US" altLang="en-US" b="1" dirty="0">
                <a:solidFill>
                  <a:srgbClr val="002060"/>
                </a:solidFill>
              </a:rPr>
              <a:t>identifying entity.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There is no standard representation in Crow’s Foot Notation.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My SQL uses the concept of </a:t>
            </a:r>
            <a:r>
              <a:rPr lang="en-US" altLang="en-US" i="1" dirty="0"/>
              <a:t>identifying relationship.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82730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885CFB-EC3D-D44C-B310-E014B731F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GOT Seasons, Episodes, Scenes, Characters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C3D1C-0320-914A-AAAD-6BA8B75FF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90550"/>
            <a:ext cx="6629400" cy="40466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9333C1-82D8-9649-8ABC-BE3CF9D2C7B0}"/>
              </a:ext>
            </a:extLst>
          </p:cNvPr>
          <p:cNvSpPr txBox="1"/>
          <p:nvPr/>
        </p:nvSpPr>
        <p:spPr>
          <a:xfrm>
            <a:off x="5867400" y="742950"/>
            <a:ext cx="2953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Relational Model</a:t>
            </a:r>
          </a:p>
        </p:txBody>
      </p:sp>
    </p:spTree>
    <p:extLst>
      <p:ext uri="{BB962C8B-B14F-4D97-AF65-F5344CB8AC3E}">
        <p14:creationId xmlns:p14="http://schemas.microsoft.com/office/powerpoint/2010/main" val="1708155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Document Databases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and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MongoDB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5FE6A9FA-67FB-9442-A7C5-64B82F5B38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(S21): </a:t>
            </a:r>
            <a:r>
              <a:rPr lang="en-US" altLang="en-US" sz="1050" dirty="0">
                <a:solidFill>
                  <a:schemeClr val="bg1"/>
                </a:solidFill>
              </a:rPr>
              <a:t>Lecture 10: MongoDB, NoSQL, Query Processing</a:t>
            </a: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9A4775-D4BD-BB4F-B480-EF8F4BBD2A68}"/>
              </a:ext>
            </a:extLst>
          </p:cNvPr>
          <p:cNvSpPr txBox="1"/>
          <p:nvPr/>
        </p:nvSpPr>
        <p:spPr>
          <a:xfrm>
            <a:off x="255588" y="3148049"/>
            <a:ext cx="75168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Disclaimers: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FFFF00"/>
                </a:solidFill>
              </a:rPr>
              <a:t>We are only going to “touch” on MongoDB, like we did for Neo4j. NoSQL DBs are as complex as RDB and we spent several lectures on RDB.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FFFF00"/>
                </a:solidFill>
              </a:rPr>
              <a:t>Most of my document DB experience is with DynamoDB, not MongoDB.</a:t>
            </a:r>
          </a:p>
        </p:txBody>
      </p:sp>
    </p:spTree>
    <p:extLst>
      <p:ext uri="{BB962C8B-B14F-4D97-AF65-F5344CB8AC3E}">
        <p14:creationId xmlns:p14="http://schemas.microsoft.com/office/powerpoint/2010/main" val="3621447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3E372D-134B-CE43-ABAA-2BA34847DB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Some Context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FFED2B97-46AF-0142-A919-D8DEDBCA15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(S21): </a:t>
            </a:r>
            <a:r>
              <a:rPr lang="en-US" altLang="en-US" sz="1050" dirty="0">
                <a:solidFill>
                  <a:schemeClr val="bg1"/>
                </a:solidFill>
              </a:rPr>
              <a:t>Lecture 10: MongoDB, NoSQL, Query Processing</a:t>
            </a: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789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C59879-A29F-0244-97AD-718B09412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Adoption </a:t>
            </a:r>
            <a:r>
              <a:rPr lang="en-US" sz="1600" dirty="0"/>
              <a:t>(https://</a:t>
            </a:r>
            <a:r>
              <a:rPr lang="en-US" sz="1600" dirty="0" err="1"/>
              <a:t>db-engines.com</a:t>
            </a:r>
            <a:r>
              <a:rPr lang="en-US" sz="1600" dirty="0"/>
              <a:t>/</a:t>
            </a:r>
            <a:r>
              <a:rPr lang="en-US" sz="1600" dirty="0" err="1"/>
              <a:t>en</a:t>
            </a:r>
            <a:r>
              <a:rPr lang="en-US" sz="1600" dirty="0"/>
              <a:t>/ranking)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08B54-7755-B141-8DDC-7B5F32D22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5109"/>
            <a:ext cx="7072127" cy="4173282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C2055AF-EDE0-5940-9B94-89DF20AFE21F}"/>
              </a:ext>
            </a:extLst>
          </p:cNvPr>
          <p:cNvSpPr/>
          <p:nvPr/>
        </p:nvSpPr>
        <p:spPr>
          <a:xfrm>
            <a:off x="6629400" y="1504950"/>
            <a:ext cx="2514600" cy="1447800"/>
          </a:xfrm>
          <a:prstGeom prst="round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Multi-model means</a:t>
            </a:r>
            <a:br>
              <a:rPr lang="en-US" sz="1400" dirty="0"/>
            </a:br>
            <a:r>
              <a:rPr lang="en-US" sz="1400" dirty="0"/>
              <a:t>that the DB engine supports more than one core approach,</a:t>
            </a:r>
            <a:br>
              <a:rPr lang="en-US" sz="1400" dirty="0"/>
            </a:br>
            <a:r>
              <a:rPr lang="en-US" sz="1400" dirty="0"/>
              <a:t>e.g. RDB and Document</a:t>
            </a:r>
          </a:p>
        </p:txBody>
      </p:sp>
    </p:spTree>
    <p:extLst>
      <p:ext uri="{BB962C8B-B14F-4D97-AF65-F5344CB8AC3E}">
        <p14:creationId xmlns:p14="http://schemas.microsoft.com/office/powerpoint/2010/main" val="4260813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C59879-A29F-0244-97AD-718B09412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Adoption </a:t>
            </a:r>
            <a:r>
              <a:rPr lang="en-US" sz="1600" dirty="0"/>
              <a:t>(https://</a:t>
            </a:r>
            <a:r>
              <a:rPr lang="en-US" sz="1600" dirty="0" err="1"/>
              <a:t>db-engines.com</a:t>
            </a:r>
            <a:r>
              <a:rPr lang="en-US" sz="1600" dirty="0"/>
              <a:t>/</a:t>
            </a:r>
            <a:r>
              <a:rPr lang="en-US" sz="1600" dirty="0" err="1"/>
              <a:t>en</a:t>
            </a:r>
            <a:r>
              <a:rPr lang="en-US" sz="1600" dirty="0"/>
              <a:t>/ranking)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0B3087-069C-BF4A-AC66-AB3E1449A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514350"/>
            <a:ext cx="7336689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68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8DAE9A-755A-6B44-9985-EE0F3FB79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/>
              <a:t>“In the field of database design, a multi-model database is a database management system designed to support multiple data models against a single, integrated backend. In contrast, most database management systems are organized around a single data model that determines how data can be organized, stored, and manipulated.[1] Document, graph, relational, and key-value models are examples of data models that may be supported by a multi-model database.” (</a:t>
            </a:r>
            <a:r>
              <a:rPr lang="en-US" sz="1400" dirty="0">
                <a:hlinkClick r:id="rId2"/>
              </a:rPr>
              <a:t>https://en.wikipedia.org/wiki/Multi-model_database</a:t>
            </a:r>
            <a:r>
              <a:rPr lang="en-US" sz="1400" dirty="0"/>
              <a:t>)</a:t>
            </a:r>
          </a:p>
          <a:p>
            <a:r>
              <a:rPr lang="en-US" sz="1400" dirty="0"/>
              <a:t>I use Azure Cosmos DB in one of my current projects, which</a:t>
            </a:r>
          </a:p>
          <a:p>
            <a:pPr lvl="1"/>
            <a:r>
              <a:rPr lang="en-US" sz="1200" dirty="0"/>
              <a:t>Data models: SQL on JSON, Document (MongoDB), Column-family, Key-Value</a:t>
            </a:r>
          </a:p>
          <a:p>
            <a:pPr lvl="1"/>
            <a:r>
              <a:rPr lang="en-US" sz="1200" dirty="0"/>
              <a:t>Has various forms of transactions, stored procedures, </a:t>
            </a:r>
            <a:r>
              <a:rPr lang="en-US" sz="1200" dirty="0" err="1"/>
              <a:t>sharding</a:t>
            </a:r>
            <a:r>
              <a:rPr lang="en-US" sz="1200" dirty="0"/>
              <a:t>, ... ...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3F4766-EB15-6644-9133-9A241E25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Multi-model 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510C21-2061-CC41-B3FD-F4D86CF18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744821"/>
            <a:ext cx="2803301" cy="18081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71D699-2A86-AE46-A4EF-5538E3CBE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2571750"/>
            <a:ext cx="2184221" cy="209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258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16778CF-8141-494D-AC49-32827B5D0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3257549"/>
            <a:ext cx="5943600" cy="1446337"/>
          </a:xfrm>
        </p:spPr>
        <p:txBody>
          <a:bodyPr/>
          <a:lstStyle/>
          <a:p>
            <a:r>
              <a:rPr lang="en-US" sz="1600" dirty="0" err="1"/>
              <a:t>classicmodels</a:t>
            </a:r>
            <a:r>
              <a:rPr lang="en-US" sz="1600" dirty="0"/>
              <a:t> is a relational database</a:t>
            </a:r>
            <a:br>
              <a:rPr lang="en-US" sz="1600" dirty="0"/>
            </a:br>
            <a:r>
              <a:rPr lang="en-US" sz="1600" dirty="0"/>
              <a:t>(https://</a:t>
            </a:r>
            <a:r>
              <a:rPr lang="en-US" sz="1600" dirty="0" err="1"/>
              <a:t>www.mysqltutorial.org</a:t>
            </a:r>
            <a:r>
              <a:rPr lang="en-US" sz="1600" dirty="0"/>
              <a:t>/</a:t>
            </a:r>
            <a:r>
              <a:rPr lang="en-US" sz="1600" dirty="0" err="1"/>
              <a:t>mysql</a:t>
            </a:r>
            <a:r>
              <a:rPr lang="en-US" sz="1600" dirty="0"/>
              <a:t>-sample-</a:t>
            </a:r>
            <a:r>
              <a:rPr lang="en-US" sz="1600" dirty="0" err="1"/>
              <a:t>database.aspx</a:t>
            </a:r>
            <a:r>
              <a:rPr lang="en-US" sz="1600" dirty="0"/>
              <a:t>/)</a:t>
            </a:r>
          </a:p>
          <a:p>
            <a:r>
              <a:rPr lang="en-US" sz="1600" dirty="0"/>
              <a:t>Relational is good for many, many things and is a great model,</a:t>
            </a:r>
            <a:br>
              <a:rPr lang="en-US" sz="1600" dirty="0"/>
            </a:br>
            <a:r>
              <a:rPr lang="en-US" sz="1600" dirty="0"/>
              <a:t>but some user perspectives expose data differently. In this</a:t>
            </a:r>
            <a:br>
              <a:rPr lang="en-US" sz="1600" dirty="0"/>
            </a:br>
            <a:r>
              <a:rPr lang="en-US" sz="1600" dirty="0"/>
              <a:t>case: table versus document (form)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66E6F0-714F-024C-BB91-ABC079619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Some </a:t>
            </a:r>
            <a:r>
              <a:rPr lang="en-US" dirty="0" err="1"/>
              <a:t>Datamodels</a:t>
            </a:r>
            <a:r>
              <a:rPr lang="en-US" dirty="0"/>
              <a:t> are Nested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17B0DB-BEF4-AD4D-A1C8-030F48475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66750"/>
            <a:ext cx="3180670" cy="25409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6F3E11-0CD5-2946-A37D-836DC7FD9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989" y="546528"/>
            <a:ext cx="3014173" cy="4050443"/>
          </a:xfrm>
          <a:prstGeom prst="rect">
            <a:avLst/>
          </a:prstGeom>
        </p:spPr>
      </p:pic>
      <p:sp>
        <p:nvSpPr>
          <p:cNvPr id="7" name="Left-Right Arrow 6">
            <a:extLst>
              <a:ext uri="{FF2B5EF4-FFF2-40B4-BE49-F238E27FC236}">
                <a16:creationId xmlns:a16="http://schemas.microsoft.com/office/drawing/2014/main" id="{1A1AEC47-5869-DE4B-BC37-7B71B8334CFB}"/>
              </a:ext>
            </a:extLst>
          </p:cNvPr>
          <p:cNvSpPr/>
          <p:nvPr/>
        </p:nvSpPr>
        <p:spPr>
          <a:xfrm>
            <a:off x="3379012" y="1352550"/>
            <a:ext cx="2385977" cy="838200"/>
          </a:xfrm>
          <a:prstGeom prst="leftRightArrow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Impedance Mismatch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C45DBF-49E0-104A-88E2-70F450CF981D}"/>
              </a:ext>
            </a:extLst>
          </p:cNvPr>
          <p:cNvSpPr txBox="1"/>
          <p:nvPr/>
        </p:nvSpPr>
        <p:spPr>
          <a:xfrm>
            <a:off x="609600" y="439613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Classic Models DB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8FA9E9-51B2-AB4D-817C-20528471CDE4}"/>
              </a:ext>
            </a:extLst>
          </p:cNvPr>
          <p:cNvSpPr txBox="1"/>
          <p:nvPr/>
        </p:nvSpPr>
        <p:spPr>
          <a:xfrm>
            <a:off x="3801536" y="581886"/>
            <a:ext cx="20093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The way people think</a:t>
            </a:r>
            <a:br>
              <a:rPr lang="en-US" sz="1600" b="1" dirty="0"/>
            </a:br>
            <a:r>
              <a:rPr lang="en-US" sz="1600" b="1" dirty="0"/>
              <a:t>about orders.</a:t>
            </a:r>
          </a:p>
        </p:txBody>
      </p:sp>
    </p:spTree>
    <p:extLst>
      <p:ext uri="{BB962C8B-B14F-4D97-AF65-F5344CB8AC3E}">
        <p14:creationId xmlns:p14="http://schemas.microsoft.com/office/powerpoint/2010/main" val="3699962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12616"/>
            <a:ext cx="914400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Databases: Section 002, Spring 2021</a:t>
            </a:r>
            <a:br>
              <a:rPr lang="en-US" altLang="en-US" sz="2800" i="1" dirty="0"/>
            </a:br>
            <a:br>
              <a:rPr lang="en-US" altLang="en-US" sz="2800" i="1" dirty="0"/>
            </a:br>
            <a:r>
              <a:rPr lang="en-US" altLang="en-US" sz="2800" b="1" i="1" dirty="0">
                <a:solidFill>
                  <a:srgbClr val="FFFF00"/>
                </a:solidFill>
              </a:rPr>
              <a:t>Lecture 10:</a:t>
            </a:r>
            <a:br>
              <a:rPr lang="en-US" altLang="en-US" sz="2800" b="1" i="1" dirty="0">
                <a:solidFill>
                  <a:srgbClr val="FFFF00"/>
                </a:solidFill>
              </a:rPr>
            </a:br>
            <a:r>
              <a:rPr lang="en-US" altLang="en-US" sz="2800" b="1" i="1" dirty="0">
                <a:solidFill>
                  <a:srgbClr val="FFFF00"/>
                </a:solidFill>
              </a:rPr>
              <a:t>MongoDB, NoSQL, Query Processing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2021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5E9C26B-8E8C-8C46-BA46-5C21D6DDB88B}"/>
              </a:ext>
            </a:extLst>
          </p:cNvPr>
          <p:cNvSpPr/>
          <p:nvPr/>
        </p:nvSpPr>
        <p:spPr>
          <a:xfrm>
            <a:off x="74615" y="3356555"/>
            <a:ext cx="8915398" cy="1294171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We will start in a couple of minutes.</a:t>
            </a:r>
          </a:p>
        </p:txBody>
      </p:sp>
    </p:spTree>
    <p:extLst>
      <p:ext uri="{BB962C8B-B14F-4D97-AF65-F5344CB8AC3E}">
        <p14:creationId xmlns:p14="http://schemas.microsoft.com/office/powerpoint/2010/main" val="2510439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770FC0-E8A7-1041-969D-BB1DE06D2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B92BBB-929C-A14D-B814-3F53D8A7D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485775"/>
            <a:ext cx="3093607" cy="4171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700169-15CB-2047-B9D3-A93F10372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354" y="513742"/>
            <a:ext cx="5018610" cy="38106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86973D-3619-7744-8E67-497FBD2F9A2A}"/>
              </a:ext>
            </a:extLst>
          </p:cNvPr>
          <p:cNvSpPr txBox="1"/>
          <p:nvPr/>
        </p:nvSpPr>
        <p:spPr>
          <a:xfrm>
            <a:off x="1295400" y="956940"/>
            <a:ext cx="1807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User Interface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D8E987-D320-CF4D-9BA1-218D4EC3269F}"/>
              </a:ext>
            </a:extLst>
          </p:cNvPr>
          <p:cNvSpPr txBox="1"/>
          <p:nvPr/>
        </p:nvSpPr>
        <p:spPr>
          <a:xfrm>
            <a:off x="6421659" y="3790950"/>
            <a:ext cx="18121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Database Management UI</a:t>
            </a:r>
          </a:p>
        </p:txBody>
      </p:sp>
    </p:spTree>
    <p:extLst>
      <p:ext uri="{BB962C8B-B14F-4D97-AF65-F5344CB8AC3E}">
        <p14:creationId xmlns:p14="http://schemas.microsoft.com/office/powerpoint/2010/main" val="4119974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770FC0-E8A7-1041-969D-BB1DE06D2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B92BBB-929C-A14D-B814-3F53D8A7D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485775"/>
            <a:ext cx="3093607" cy="4171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700169-15CB-2047-B9D3-A93F10372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354" y="513742"/>
            <a:ext cx="5018610" cy="38106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86973D-3619-7744-8E67-497FBD2F9A2A}"/>
              </a:ext>
            </a:extLst>
          </p:cNvPr>
          <p:cNvSpPr txBox="1"/>
          <p:nvPr/>
        </p:nvSpPr>
        <p:spPr>
          <a:xfrm>
            <a:off x="1295400" y="956940"/>
            <a:ext cx="1807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User Interface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D8E987-D320-CF4D-9BA1-218D4EC3269F}"/>
              </a:ext>
            </a:extLst>
          </p:cNvPr>
          <p:cNvSpPr txBox="1"/>
          <p:nvPr/>
        </p:nvSpPr>
        <p:spPr>
          <a:xfrm>
            <a:off x="6421659" y="3790950"/>
            <a:ext cx="18121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Database Management UI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8D9C7BC-4BA1-064D-A2C6-B163FB4C4744}"/>
              </a:ext>
            </a:extLst>
          </p:cNvPr>
          <p:cNvSpPr/>
          <p:nvPr/>
        </p:nvSpPr>
        <p:spPr>
          <a:xfrm>
            <a:off x="1143000" y="1352550"/>
            <a:ext cx="6858000" cy="2715399"/>
          </a:xfrm>
          <a:prstGeom prst="round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Switch to</a:t>
            </a:r>
            <a:br>
              <a:rPr lang="en-US" dirty="0"/>
            </a:br>
            <a:r>
              <a:rPr lang="en-US" dirty="0"/>
              <a:t>Web Application Demo/Walkthrough</a:t>
            </a:r>
            <a:br>
              <a:rPr lang="en-US" dirty="0"/>
            </a:br>
            <a:r>
              <a:rPr lang="en-US" dirty="0"/>
              <a:t>and</a:t>
            </a:r>
            <a:br>
              <a:rPr lang="en-US" dirty="0"/>
            </a:br>
            <a:r>
              <a:rPr lang="en-US" dirty="0"/>
              <a:t>MongoDB/Compass/</a:t>
            </a:r>
            <a:r>
              <a:rPr lang="en-US" dirty="0" err="1"/>
              <a:t>Jupyter</a:t>
            </a:r>
            <a:r>
              <a:rPr lang="en-US" dirty="0"/>
              <a:t> Examples.</a:t>
            </a:r>
          </a:p>
        </p:txBody>
      </p:sp>
    </p:spTree>
    <p:extLst>
      <p:ext uri="{BB962C8B-B14F-4D97-AF65-F5344CB8AC3E}">
        <p14:creationId xmlns:p14="http://schemas.microsoft.com/office/powerpoint/2010/main" val="1919833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3E372D-134B-CE43-ABAA-2BA34847DB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514350"/>
            <a:ext cx="914400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MongoDB Overview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Copied from online sources.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If you get to use Google/</a:t>
            </a:r>
            <a:r>
              <a:rPr lang="en-US" altLang="en-US" sz="2800" i="1" dirty="0" err="1">
                <a:solidFill>
                  <a:schemeClr val="bg1"/>
                </a:solidFill>
              </a:rPr>
              <a:t>StackOverflow</a:t>
            </a:r>
            <a:r>
              <a:rPr lang="en-US" altLang="en-US" sz="2800" i="1" dirty="0">
                <a:solidFill>
                  <a:schemeClr val="bg1"/>
                </a:solidFill>
              </a:rPr>
              <a:t> for code,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I get to use Google/</a:t>
            </a:r>
            <a:r>
              <a:rPr lang="en-US" altLang="en-US" sz="2800" i="1" dirty="0" err="1">
                <a:solidFill>
                  <a:schemeClr val="bg1"/>
                </a:solidFill>
              </a:rPr>
              <a:t>SlidShare</a:t>
            </a:r>
            <a:r>
              <a:rPr lang="en-US" altLang="en-US" sz="2800" i="1" dirty="0">
                <a:solidFill>
                  <a:schemeClr val="bg1"/>
                </a:solidFill>
              </a:rPr>
              <a:t> for presentations.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FFED2B97-46AF-0142-A919-D8DEDBCA15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(S21): </a:t>
            </a:r>
            <a:r>
              <a:rPr lang="en-US" altLang="en-US" sz="1050" dirty="0">
                <a:solidFill>
                  <a:schemeClr val="bg1"/>
                </a:solidFill>
              </a:rPr>
              <a:t>Lecture 10: MongoDB, NoSQL, Query Processing</a:t>
            </a: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942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F47027-E758-E04A-BA50-0568F0863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Concepts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60E593C-0D2D-E14F-AB4B-74EBC73F2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833287"/>
              </p:ext>
            </p:extLst>
          </p:nvPr>
        </p:nvGraphicFramePr>
        <p:xfrm>
          <a:off x="228600" y="590550"/>
          <a:ext cx="7162800" cy="3887112"/>
        </p:xfrm>
        <a:graphic>
          <a:graphicData uri="http://schemas.openxmlformats.org/drawingml/2006/table">
            <a:tbl>
              <a:tblPr/>
              <a:tblGrid>
                <a:gridCol w="2667000">
                  <a:extLst>
                    <a:ext uri="{9D8B030D-6E8A-4147-A177-3AD203B41FA5}">
                      <a16:colId xmlns:a16="http://schemas.microsoft.com/office/drawing/2014/main" val="1420736730"/>
                    </a:ext>
                  </a:extLst>
                </a:gridCol>
                <a:gridCol w="734330">
                  <a:extLst>
                    <a:ext uri="{9D8B030D-6E8A-4147-A177-3AD203B41FA5}">
                      <a16:colId xmlns:a16="http://schemas.microsoft.com/office/drawing/2014/main" val="4030256092"/>
                    </a:ext>
                  </a:extLst>
                </a:gridCol>
                <a:gridCol w="3761470">
                  <a:extLst>
                    <a:ext uri="{9D8B030D-6E8A-4147-A177-3AD203B41FA5}">
                      <a16:colId xmlns:a16="http://schemas.microsoft.com/office/drawing/2014/main" val="328468172"/>
                    </a:ext>
                  </a:extLst>
                </a:gridCol>
              </a:tblGrid>
              <a:tr h="30652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RDBMS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sz="1300">
                          <a:effectLst/>
                        </a:rPr>
                        <a:t>MongoDB</a:t>
                      </a:r>
                      <a:endParaRPr lang="en-US" sz="1300" dirty="0">
                        <a:effectLst/>
                      </a:endParaRP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t"/>
                      <a:r>
                        <a:rPr lang="en-US" sz="1300">
                          <a:effectLst/>
                        </a:rPr>
                        <a:t>MongoDB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084938"/>
                  </a:ext>
                </a:extLst>
              </a:tr>
              <a:tr h="306526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Database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Database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Database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7154291"/>
                  </a:ext>
                </a:extLst>
              </a:tr>
              <a:tr h="306526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Table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Collection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Collection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157050"/>
                  </a:ext>
                </a:extLst>
              </a:tr>
              <a:tr h="306526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Tuple/Row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Document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Document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369010"/>
                  </a:ext>
                </a:extLst>
              </a:tr>
              <a:tr h="306526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column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Field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Field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193466"/>
                  </a:ext>
                </a:extLst>
              </a:tr>
              <a:tr h="306526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Table Join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Embedded Documents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Embedded Documents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8965781"/>
                  </a:ext>
                </a:extLst>
              </a:tr>
              <a:tr h="503578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Primary Key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effectLst/>
                        </a:rPr>
                        <a:t>Primary Key (Default key _id provided by MongoDB itself)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Primary Key (Default key _id provided by MongoDB itself)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015227"/>
                  </a:ext>
                </a:extLst>
              </a:tr>
              <a:tr h="306526">
                <a:tc gridSpan="3"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Database Server, Client, Tools, Packages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21286"/>
                  </a:ext>
                </a:extLst>
              </a:tr>
              <a:tr h="306526">
                <a:tc gridSpan="2"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mysqld/Oracle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fontAlgn="t"/>
                      <a:endParaRPr lang="en-US" sz="1300">
                        <a:effectLst/>
                      </a:endParaRP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mongod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0601876"/>
                  </a:ext>
                </a:extLst>
              </a:tr>
              <a:tr h="306526">
                <a:tc gridSpan="2"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mysql/sqlplus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fontAlgn="t"/>
                      <a:endParaRPr lang="en-US" sz="1300">
                        <a:effectLst/>
                      </a:endParaRP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effectLst/>
                        </a:rPr>
                        <a:t>mongo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9439536"/>
                  </a:ext>
                </a:extLst>
              </a:tr>
              <a:tr h="306526">
                <a:tc gridSpan="2">
                  <a:txBody>
                    <a:bodyPr/>
                    <a:lstStyle/>
                    <a:p>
                      <a:pPr fontAlgn="t"/>
                      <a:r>
                        <a:rPr lang="en-US" sz="1300" dirty="0" err="1">
                          <a:effectLst/>
                        </a:rPr>
                        <a:t>DataGrip</a:t>
                      </a:r>
                      <a:endParaRPr lang="en-US" sz="1300" dirty="0">
                        <a:effectLst/>
                      </a:endParaRP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effectLst/>
                        </a:rPr>
                        <a:t>Compass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0508375"/>
                  </a:ext>
                </a:extLst>
              </a:tr>
              <a:tr h="306526">
                <a:tc gridSpan="2">
                  <a:txBody>
                    <a:bodyPr/>
                    <a:lstStyle/>
                    <a:p>
                      <a:pPr fontAlgn="t"/>
                      <a:r>
                        <a:rPr lang="en-US" sz="1300" dirty="0" err="1">
                          <a:effectLst/>
                        </a:rPr>
                        <a:t>pymysql</a:t>
                      </a:r>
                      <a:endParaRPr lang="en-US" sz="1300" dirty="0">
                        <a:effectLst/>
                      </a:endParaRP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 err="1">
                          <a:effectLst/>
                        </a:rPr>
                        <a:t>pymongo</a:t>
                      </a:r>
                      <a:endParaRPr lang="en-US" sz="1300" dirty="0">
                        <a:effectLst/>
                      </a:endParaRP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0390579"/>
                  </a:ext>
                </a:extLst>
              </a:tr>
            </a:tbl>
          </a:graphicData>
        </a:graphic>
      </p:graphicFrame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C6B5C9-3D1A-5A48-8FDC-99DF043D7D88}"/>
              </a:ext>
            </a:extLst>
          </p:cNvPr>
          <p:cNvSpPr/>
          <p:nvPr/>
        </p:nvSpPr>
        <p:spPr>
          <a:xfrm>
            <a:off x="5486400" y="3409950"/>
            <a:ext cx="3124200" cy="990600"/>
          </a:xfrm>
          <a:prstGeom prst="round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Switch to notebook.</a:t>
            </a:r>
          </a:p>
        </p:txBody>
      </p:sp>
    </p:spTree>
    <p:extLst>
      <p:ext uri="{BB962C8B-B14F-4D97-AF65-F5344CB8AC3E}">
        <p14:creationId xmlns:p14="http://schemas.microsoft.com/office/powerpoint/2010/main" val="2265570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13BF69-E35B-0341-BDC8-C17760F35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90550"/>
            <a:ext cx="4038600" cy="4038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Operations:</a:t>
            </a:r>
          </a:p>
          <a:p>
            <a:pPr lvl="1"/>
            <a:r>
              <a:rPr lang="en-US" dirty="0"/>
              <a:t>Create database</a:t>
            </a:r>
          </a:p>
          <a:p>
            <a:pPr lvl="1"/>
            <a:r>
              <a:rPr lang="en-US" dirty="0"/>
              <a:t>Create collection</a:t>
            </a:r>
          </a:p>
          <a:p>
            <a:pPr lvl="1"/>
            <a:r>
              <a:rPr lang="en-US" dirty="0"/>
              <a:t>Create-Retrieve-Update-Delete (CRUD):</a:t>
            </a:r>
          </a:p>
          <a:p>
            <a:pPr lvl="2"/>
            <a:r>
              <a:rPr lang="en-US" dirty="0"/>
              <a:t>Create: insert()</a:t>
            </a:r>
          </a:p>
          <a:p>
            <a:pPr lvl="2"/>
            <a:r>
              <a:rPr lang="en-US" dirty="0"/>
              <a:t>Retrieve:</a:t>
            </a:r>
          </a:p>
          <a:p>
            <a:pPr lvl="3"/>
            <a:r>
              <a:rPr lang="en-US" dirty="0"/>
              <a:t>find()</a:t>
            </a:r>
          </a:p>
          <a:p>
            <a:pPr lvl="3"/>
            <a:r>
              <a:rPr lang="en-US" dirty="0" err="1"/>
              <a:t>find_one</a:t>
            </a:r>
            <a:r>
              <a:rPr lang="en-US" dirty="0"/>
              <a:t>()</a:t>
            </a:r>
          </a:p>
          <a:p>
            <a:pPr lvl="2"/>
            <a:r>
              <a:rPr lang="en-US" dirty="0"/>
              <a:t>Update: update()</a:t>
            </a:r>
          </a:p>
          <a:p>
            <a:pPr lvl="2"/>
            <a:r>
              <a:rPr lang="en-US" dirty="0"/>
              <a:t>Delete: remove()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E5A588-71B7-EE4D-BF9A-5AAC44714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Operations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30CA4EAF-3903-2E4F-BE60-434B2605F8C1}"/>
              </a:ext>
            </a:extLst>
          </p:cNvPr>
          <p:cNvSpPr txBox="1">
            <a:spLocks/>
          </p:cNvSpPr>
          <p:nvPr/>
        </p:nvSpPr>
        <p:spPr>
          <a:xfrm>
            <a:off x="4982183" y="590550"/>
            <a:ext cx="4038600" cy="4038600"/>
          </a:xfrm>
          <a:prstGeom prst="rect">
            <a:avLst/>
          </a:prstGeom>
        </p:spPr>
        <p:txBody>
          <a:bodyPr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dirty="0"/>
              <a:t>More Advanced Concepts:</a:t>
            </a:r>
          </a:p>
          <a:p>
            <a:pPr lvl="1"/>
            <a:r>
              <a:rPr lang="en-US" dirty="0"/>
              <a:t>Limit</a:t>
            </a:r>
          </a:p>
          <a:p>
            <a:pPr lvl="1"/>
            <a:r>
              <a:rPr lang="en-US" dirty="0"/>
              <a:t>Sort</a:t>
            </a:r>
          </a:p>
          <a:p>
            <a:pPr lvl="1"/>
            <a:r>
              <a:rPr lang="en-US" dirty="0"/>
              <a:t>Aggregation Pipelines</a:t>
            </a:r>
          </a:p>
          <a:p>
            <a:pPr lvl="2"/>
            <a:r>
              <a:rPr lang="en-US" dirty="0"/>
              <a:t>Merge</a:t>
            </a:r>
          </a:p>
          <a:p>
            <a:pPr lvl="2"/>
            <a:r>
              <a:rPr lang="en-US" dirty="0"/>
              <a:t>Union</a:t>
            </a:r>
          </a:p>
          <a:p>
            <a:pPr lvl="2"/>
            <a:r>
              <a:rPr lang="en-US" dirty="0"/>
              <a:t>Lookup</a:t>
            </a:r>
          </a:p>
          <a:p>
            <a:pPr lvl="2"/>
            <a:r>
              <a:rPr lang="en-US" dirty="0"/>
              <a:t>Match</a:t>
            </a:r>
          </a:p>
          <a:p>
            <a:pPr lvl="2"/>
            <a:r>
              <a:rPr lang="en-US" dirty="0"/>
              <a:t>Merge</a:t>
            </a:r>
          </a:p>
          <a:p>
            <a:pPr lvl="2"/>
            <a:r>
              <a:rPr lang="en-US" dirty="0"/>
              <a:t>Sample</a:t>
            </a:r>
          </a:p>
          <a:p>
            <a:pPr lvl="2"/>
            <a:r>
              <a:rPr lang="en-US" dirty="0"/>
              <a:t>... 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312B54-D860-A74E-8753-2B2788A628A4}"/>
              </a:ext>
            </a:extLst>
          </p:cNvPr>
          <p:cNvSpPr txBox="1"/>
          <p:nvPr/>
        </p:nvSpPr>
        <p:spPr>
          <a:xfrm>
            <a:off x="123217" y="4152840"/>
            <a:ext cx="8508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will just cover the basics for now and may cover more things in HW or other lectures.</a:t>
            </a:r>
          </a:p>
        </p:txBody>
      </p:sp>
    </p:spTree>
    <p:extLst>
      <p:ext uri="{BB962C8B-B14F-4D97-AF65-F5344CB8AC3E}">
        <p14:creationId xmlns:p14="http://schemas.microsoft.com/office/powerpoint/2010/main" val="632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3B8B19-4E98-244F-A99C-EA014A5E8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90550"/>
            <a:ext cx="3581400" cy="4038600"/>
          </a:xfrm>
        </p:spPr>
        <p:txBody>
          <a:bodyPr/>
          <a:lstStyle/>
          <a:p>
            <a:r>
              <a:rPr lang="en-US" sz="1600" dirty="0"/>
              <a:t>Note:</a:t>
            </a:r>
          </a:p>
          <a:p>
            <a:pPr lvl="1"/>
            <a:r>
              <a:rPr lang="en-US" sz="1400" dirty="0"/>
              <a:t>MongoDB use a more </a:t>
            </a:r>
            <a:r>
              <a:rPr lang="en-US" sz="1400" dirty="0" err="1"/>
              <a:t>pymysql</a:t>
            </a:r>
            <a:r>
              <a:rPr lang="en-US" sz="1400" dirty="0"/>
              <a:t> approach, e.g. an API, than pure declarative languages like SQL.</a:t>
            </a:r>
          </a:p>
          <a:p>
            <a:pPr lvl="1"/>
            <a:r>
              <a:rPr lang="en-US" sz="1400" dirty="0"/>
              <a:t>The parameters for find() are where the declarative language appears.</a:t>
            </a:r>
          </a:p>
          <a:p>
            <a:r>
              <a:rPr lang="en-US" sz="1600" dirty="0"/>
              <a:t>The basic forms of find() and </a:t>
            </a:r>
            <a:r>
              <a:rPr lang="en-US" sz="1600" dirty="0" err="1"/>
              <a:t>find_one</a:t>
            </a:r>
            <a:r>
              <a:rPr lang="en-US" sz="1600" dirty="0"/>
              <a:t>() have two parameters:</a:t>
            </a:r>
          </a:p>
          <a:p>
            <a:pPr lvl="1"/>
            <a:r>
              <a:rPr lang="en-US" sz="1400" i="1" dirty="0"/>
              <a:t>filter expression</a:t>
            </a:r>
          </a:p>
          <a:p>
            <a:pPr lvl="1"/>
            <a:r>
              <a:rPr lang="en-US" sz="1400" i="1" dirty="0"/>
              <a:t>Project expression</a:t>
            </a:r>
          </a:p>
          <a:p>
            <a:r>
              <a:rPr lang="en-US" sz="1600" dirty="0"/>
              <a:t>You can use the Compass tool</a:t>
            </a:r>
            <a:br>
              <a:rPr lang="en-US" sz="1600" dirty="0"/>
            </a:br>
            <a:r>
              <a:rPr lang="en-US" sz="1600" dirty="0"/>
              <a:t>and screen captures for some HW and exam answers.</a:t>
            </a:r>
          </a:p>
          <a:p>
            <a:r>
              <a:rPr lang="en-US" sz="1600" dirty="0"/>
              <a:t>What if I want the answer in a </a:t>
            </a:r>
            <a:r>
              <a:rPr lang="en-US" sz="1600" dirty="0" err="1"/>
              <a:t>Jupyter</a:t>
            </a:r>
            <a:r>
              <a:rPr lang="en-US" sz="1600" dirty="0"/>
              <a:t> Notebook?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5FD407-0A61-FD4E-9E29-AED6BFBCA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DF943A-2D33-4741-9ECF-A17B6AAB1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227" y="361950"/>
            <a:ext cx="5183722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0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B9CF9-0748-514A-B06D-00D55E267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819762-174E-7049-94A5-9BDE51BB7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8" y="563197"/>
            <a:ext cx="6565309" cy="40171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E70E515-DBEF-ED40-B9F0-947C9C7D9F27}"/>
              </a:ext>
            </a:extLst>
          </p:cNvPr>
          <p:cNvSpPr/>
          <p:nvPr/>
        </p:nvSpPr>
        <p:spPr>
          <a:xfrm>
            <a:off x="6324600" y="1276350"/>
            <a:ext cx="381000" cy="228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F8EB7F-B5A8-8B4B-97E8-45F42F976A33}"/>
              </a:ext>
            </a:extLst>
          </p:cNvPr>
          <p:cNvSpPr txBox="1"/>
          <p:nvPr/>
        </p:nvSpPr>
        <p:spPr>
          <a:xfrm>
            <a:off x="6674796" y="1674218"/>
            <a:ext cx="254909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Choose Export to Language.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Copy into the notebook.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export has an option</a:t>
            </a:r>
            <a:br>
              <a:rPr lang="en-US" sz="1400" dirty="0"/>
            </a:br>
            <a:r>
              <a:rPr lang="en-US" sz="1400" dirty="0"/>
              <a:t>to include all the connection</a:t>
            </a:r>
            <a:br>
              <a:rPr lang="en-US" sz="1400" dirty="0"/>
            </a:br>
            <a:r>
              <a:rPr lang="en-US" sz="1400" dirty="0"/>
              <a:t>setup, choosing DB, ... 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Switch to Notebook</a:t>
            </a:r>
          </a:p>
        </p:txBody>
      </p:sp>
    </p:spTree>
    <p:extLst>
      <p:ext uri="{BB962C8B-B14F-4D97-AF65-F5344CB8AC3E}">
        <p14:creationId xmlns:p14="http://schemas.microsoft.com/office/powerpoint/2010/main" val="31857557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B5D183-EB42-D54C-983D-C8F810BC7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0" y="590550"/>
            <a:ext cx="4114800" cy="4038600"/>
          </a:xfrm>
        </p:spPr>
        <p:txBody>
          <a:bodyPr/>
          <a:lstStyle/>
          <a:p>
            <a:r>
              <a:rPr lang="en-US" sz="1800" dirty="0"/>
              <a:t>The query returns documents</a:t>
            </a:r>
            <a:br>
              <a:rPr lang="en-US" sz="1800" dirty="0"/>
            </a:br>
            <a:r>
              <a:rPr lang="en-US" sz="1800" dirty="0"/>
              <a:t>that match.</a:t>
            </a:r>
          </a:p>
          <a:p>
            <a:pPr lvl="1"/>
            <a:r>
              <a:rPr lang="en-US" sz="1600" dirty="0"/>
              <a:t>The document is “Large” and has</a:t>
            </a:r>
            <a:br>
              <a:rPr lang="en-US" sz="1600" dirty="0"/>
            </a:br>
            <a:r>
              <a:rPr lang="en-US" sz="1600" dirty="0"/>
              <a:t>and episodes and seasons.</a:t>
            </a:r>
          </a:p>
          <a:p>
            <a:pPr lvl="1"/>
            <a:r>
              <a:rPr lang="en-US" sz="1600" dirty="0"/>
              <a:t>If you do a $project requesting</a:t>
            </a:r>
            <a:br>
              <a:rPr lang="en-US" sz="1600" dirty="0"/>
            </a:br>
            <a:r>
              <a:rPr lang="en-US" sz="1600" dirty="0"/>
              <a:t>episodes/episode content,</a:t>
            </a:r>
          </a:p>
          <a:p>
            <a:pPr lvl="2"/>
            <a:r>
              <a:rPr lang="en-US" sz="1400" dirty="0"/>
              <a:t>You get all episodes in the documents that match.</a:t>
            </a:r>
          </a:p>
          <a:p>
            <a:pPr lvl="2"/>
            <a:r>
              <a:rPr lang="en-US" sz="1400" dirty="0"/>
              <a:t>Not just the episodes with the scene/location.</a:t>
            </a:r>
          </a:p>
          <a:p>
            <a:pPr lvl="2"/>
            <a:r>
              <a:rPr lang="en-US" sz="1400" dirty="0"/>
              <a:t>Projecting array elements from arrays whose elements are arrays is complex and baffling.</a:t>
            </a:r>
          </a:p>
          <a:p>
            <a:r>
              <a:rPr lang="en-US" sz="1800" dirty="0"/>
              <a:t>You also get back something (a cursor) that is </a:t>
            </a:r>
            <a:r>
              <a:rPr lang="en-US" sz="1800" dirty="0" err="1"/>
              <a:t>iterable</a:t>
            </a:r>
            <a:r>
              <a:rPr lang="en-US" sz="180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9B3AFC-275E-8942-9885-AC8B8FD50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is not Quite You Expect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812136-D7BB-8640-9F02-5CE2CA70F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14350"/>
            <a:ext cx="4749886" cy="353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947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B5D183-EB42-D54C-983D-C8F810BC7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0" y="590550"/>
            <a:ext cx="4114800" cy="4038600"/>
          </a:xfrm>
        </p:spPr>
        <p:txBody>
          <a:bodyPr/>
          <a:lstStyle/>
          <a:p>
            <a:r>
              <a:rPr lang="en-US" sz="1800" dirty="0"/>
              <a:t>The query returns documents</a:t>
            </a:r>
            <a:br>
              <a:rPr lang="en-US" sz="1800" dirty="0"/>
            </a:br>
            <a:r>
              <a:rPr lang="en-US" sz="1800" dirty="0"/>
              <a:t>that match.</a:t>
            </a:r>
          </a:p>
          <a:p>
            <a:pPr lvl="1"/>
            <a:r>
              <a:rPr lang="en-US" sz="1600" dirty="0"/>
              <a:t>The document is “Large” and has</a:t>
            </a:r>
            <a:br>
              <a:rPr lang="en-US" sz="1600" dirty="0"/>
            </a:br>
            <a:r>
              <a:rPr lang="en-US" sz="1600" dirty="0"/>
              <a:t>and episodes and seasons.</a:t>
            </a:r>
          </a:p>
          <a:p>
            <a:pPr lvl="1"/>
            <a:r>
              <a:rPr lang="en-US" sz="1600" dirty="0"/>
              <a:t>If you do a $project requesting</a:t>
            </a:r>
            <a:br>
              <a:rPr lang="en-US" sz="1600" dirty="0"/>
            </a:br>
            <a:r>
              <a:rPr lang="en-US" sz="1600" dirty="0"/>
              <a:t>episodes/episode content,</a:t>
            </a:r>
          </a:p>
          <a:p>
            <a:pPr lvl="2"/>
            <a:r>
              <a:rPr lang="en-US" sz="1400" dirty="0"/>
              <a:t>You get all episodes in the documents that match.</a:t>
            </a:r>
          </a:p>
          <a:p>
            <a:pPr lvl="2"/>
            <a:r>
              <a:rPr lang="en-US" sz="1400" dirty="0"/>
              <a:t>Not just the episodes with the scene/location.</a:t>
            </a:r>
          </a:p>
          <a:p>
            <a:pPr lvl="2"/>
            <a:r>
              <a:rPr lang="en-US" sz="1400" dirty="0"/>
              <a:t>Projecting array elements from arrays whose elements are arrays is complex and baffling.</a:t>
            </a:r>
          </a:p>
          <a:p>
            <a:r>
              <a:rPr lang="en-US" sz="1800" dirty="0"/>
              <a:t>You also get back something (a cursor) that is </a:t>
            </a:r>
            <a:r>
              <a:rPr lang="en-US" sz="1800" dirty="0" err="1"/>
              <a:t>iterable</a:t>
            </a:r>
            <a:r>
              <a:rPr lang="en-US" sz="180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9B3AFC-275E-8942-9885-AC8B8FD50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is not Quite You Expect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812136-D7BB-8640-9F02-5CE2CA70F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14350"/>
            <a:ext cx="4749886" cy="3536132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2C8B437-7C2E-784A-8C7A-3F3EF2F58F8F}"/>
              </a:ext>
            </a:extLst>
          </p:cNvPr>
          <p:cNvSpPr/>
          <p:nvPr/>
        </p:nvSpPr>
        <p:spPr>
          <a:xfrm>
            <a:off x="1676400" y="1518091"/>
            <a:ext cx="4419600" cy="2183518"/>
          </a:xfrm>
          <a:prstGeom prst="round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Net for HWs and exams: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We will keep the queries simple.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 language is as complex as SQL, and we spent</a:t>
            </a:r>
            <a:br>
              <a:rPr lang="en-US" sz="1200" dirty="0"/>
            </a:br>
            <a:r>
              <a:rPr lang="en-US" sz="1200" dirty="0"/>
              <a:t>several weeks on the language.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Let’s take a look in the </a:t>
            </a:r>
            <a:r>
              <a:rPr lang="en-US" sz="1200" dirty="0" err="1"/>
              <a:t>Jupyter</a:t>
            </a:r>
            <a:r>
              <a:rPr lang="en-US" sz="1200" dirty="0"/>
              <a:t> Notebook on</a:t>
            </a:r>
            <a:br>
              <a:rPr lang="en-US" sz="1200" dirty="0"/>
            </a:br>
            <a:r>
              <a:rPr lang="en-US" sz="1200" dirty="0"/>
              <a:t>some create and insert functions.</a:t>
            </a:r>
            <a:br>
              <a:rPr lang="en-US" sz="1200" dirty="0"/>
            </a:b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But, first, the </a:t>
            </a:r>
            <a:r>
              <a:rPr lang="en-US" sz="1200" dirty="0" err="1"/>
              <a:t>datamodel</a:t>
            </a:r>
            <a:r>
              <a:rPr lang="en-US" sz="1200" dirty="0"/>
              <a:t> impedance mismatch concept.</a:t>
            </a:r>
          </a:p>
        </p:txBody>
      </p:sp>
    </p:spTree>
    <p:extLst>
      <p:ext uri="{BB962C8B-B14F-4D97-AF65-F5344CB8AC3E}">
        <p14:creationId xmlns:p14="http://schemas.microsoft.com/office/powerpoint/2010/main" val="19214442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8176E8-6F53-3042-B8F3-A95DE1D00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050" dirty="0"/>
              <a:t>Document Format:</a:t>
            </a:r>
          </a:p>
          <a:p>
            <a:pPr marL="0" indent="0">
              <a:buNone/>
            </a:pPr>
            <a:r>
              <a:rPr lang="en-US" sz="600" dirty="0"/>
              <a:t>{</a:t>
            </a:r>
          </a:p>
          <a:p>
            <a:pPr marL="0" indent="0">
              <a:buNone/>
            </a:pPr>
            <a:r>
              <a:rPr lang="en-US" sz="600" dirty="0"/>
              <a:t>    "</a:t>
            </a:r>
            <a:r>
              <a:rPr lang="en-US" sz="600" dirty="0" err="1"/>
              <a:t>orderNumber</a:t>
            </a:r>
            <a:r>
              <a:rPr lang="en-US" sz="600" dirty="0"/>
              <a:t>": 10100,</a:t>
            </a:r>
          </a:p>
          <a:p>
            <a:pPr marL="0" indent="0">
              <a:buNone/>
            </a:pPr>
            <a:r>
              <a:rPr lang="en-US" sz="600" dirty="0"/>
              <a:t>    "</a:t>
            </a:r>
            <a:r>
              <a:rPr lang="en-US" sz="600" dirty="0" err="1"/>
              <a:t>customerNumber</a:t>
            </a:r>
            <a:r>
              <a:rPr lang="en-US" sz="600" dirty="0"/>
              <a:t>": 363,</a:t>
            </a:r>
          </a:p>
          <a:p>
            <a:pPr marL="0" indent="0">
              <a:buNone/>
            </a:pPr>
            <a:r>
              <a:rPr lang="en-US" sz="600" dirty="0"/>
              <a:t>    "</a:t>
            </a:r>
            <a:r>
              <a:rPr lang="en-US" sz="600" dirty="0" err="1"/>
              <a:t>orderDate</a:t>
            </a:r>
            <a:r>
              <a:rPr lang="en-US" sz="600" dirty="0"/>
              <a:t>": "2003-01-06",</a:t>
            </a:r>
          </a:p>
          <a:p>
            <a:pPr marL="0" indent="0">
              <a:buNone/>
            </a:pPr>
            <a:r>
              <a:rPr lang="en-US" sz="600" dirty="0"/>
              <a:t>    "</a:t>
            </a:r>
            <a:r>
              <a:rPr lang="en-US" sz="600" dirty="0" err="1"/>
              <a:t>requiredDate</a:t>
            </a:r>
            <a:r>
              <a:rPr lang="en-US" sz="600" dirty="0"/>
              <a:t>": "2003-01-13",</a:t>
            </a:r>
          </a:p>
          <a:p>
            <a:pPr marL="0" indent="0">
              <a:buNone/>
            </a:pPr>
            <a:r>
              <a:rPr lang="en-US" sz="600" dirty="0"/>
              <a:t>    "</a:t>
            </a:r>
            <a:r>
              <a:rPr lang="en-US" sz="600" dirty="0" err="1"/>
              <a:t>shippedDate</a:t>
            </a:r>
            <a:r>
              <a:rPr lang="en-US" sz="600" dirty="0"/>
              <a:t>": "2003-01-10",</a:t>
            </a:r>
          </a:p>
          <a:p>
            <a:pPr marL="0" indent="0">
              <a:buNone/>
            </a:pPr>
            <a:r>
              <a:rPr lang="en-US" sz="600" dirty="0"/>
              <a:t>    "status": "Shipped",</a:t>
            </a:r>
          </a:p>
          <a:p>
            <a:pPr marL="0" indent="0">
              <a:buNone/>
            </a:pPr>
            <a:r>
              <a:rPr lang="en-US" sz="600" dirty="0"/>
              <a:t>    "</a:t>
            </a:r>
            <a:r>
              <a:rPr lang="en-US" sz="600" dirty="0" err="1"/>
              <a:t>orderDetails</a:t>
            </a:r>
            <a:r>
              <a:rPr lang="en-US" sz="600" dirty="0"/>
              <a:t>": [</a:t>
            </a:r>
          </a:p>
          <a:p>
            <a:pPr marL="0" indent="0">
              <a:buNone/>
            </a:pPr>
            <a:r>
              <a:rPr lang="en-US" sz="600" dirty="0"/>
              <a:t>      {</a:t>
            </a:r>
          </a:p>
          <a:p>
            <a:pPr marL="0" indent="0">
              <a:buNone/>
            </a:pPr>
            <a:r>
              <a:rPr lang="en-US" sz="600" dirty="0"/>
              <a:t>        "</a:t>
            </a:r>
            <a:r>
              <a:rPr lang="en-US" sz="600" dirty="0" err="1"/>
              <a:t>orderLineNumber</a:t>
            </a:r>
            <a:r>
              <a:rPr lang="en-US" sz="600" dirty="0"/>
              <a:t>": 1,</a:t>
            </a:r>
          </a:p>
          <a:p>
            <a:pPr marL="0" indent="0">
              <a:buNone/>
            </a:pPr>
            <a:r>
              <a:rPr lang="en-US" sz="600" dirty="0"/>
              <a:t>        "</a:t>
            </a:r>
            <a:r>
              <a:rPr lang="en-US" sz="600" dirty="0" err="1"/>
              <a:t>productCode</a:t>
            </a:r>
            <a:r>
              <a:rPr lang="en-US" sz="600" dirty="0"/>
              <a:t>": "S24_3969",</a:t>
            </a:r>
          </a:p>
          <a:p>
            <a:pPr marL="0" indent="0">
              <a:buNone/>
            </a:pPr>
            <a:r>
              <a:rPr lang="en-US" sz="600" dirty="0"/>
              <a:t>        "</a:t>
            </a:r>
            <a:r>
              <a:rPr lang="en-US" sz="600" dirty="0" err="1"/>
              <a:t>quantityOrdered</a:t>
            </a:r>
            <a:r>
              <a:rPr lang="en-US" sz="600" dirty="0"/>
              <a:t>": 49,</a:t>
            </a:r>
          </a:p>
          <a:p>
            <a:pPr marL="0" indent="0">
              <a:buNone/>
            </a:pPr>
            <a:r>
              <a:rPr lang="en-US" sz="600" dirty="0"/>
              <a:t>        "</a:t>
            </a:r>
            <a:r>
              <a:rPr lang="en-US" sz="600" dirty="0" err="1"/>
              <a:t>priceEach</a:t>
            </a:r>
            <a:r>
              <a:rPr lang="en-US" sz="600" dirty="0"/>
              <a:t>": "35.29"</a:t>
            </a:r>
          </a:p>
          <a:p>
            <a:pPr marL="0" indent="0">
              <a:buNone/>
            </a:pPr>
            <a:r>
              <a:rPr lang="en-US" sz="600" dirty="0"/>
              <a:t>      },</a:t>
            </a:r>
          </a:p>
          <a:p>
            <a:pPr marL="0" indent="0">
              <a:buNone/>
            </a:pPr>
            <a:r>
              <a:rPr lang="en-US" sz="600" dirty="0"/>
              <a:t>      {</a:t>
            </a:r>
          </a:p>
          <a:p>
            <a:pPr marL="0" indent="0">
              <a:buNone/>
            </a:pPr>
            <a:r>
              <a:rPr lang="en-US" sz="600" dirty="0"/>
              <a:t>        "</a:t>
            </a:r>
            <a:r>
              <a:rPr lang="en-US" sz="600" dirty="0" err="1"/>
              <a:t>orderLineNumber</a:t>
            </a:r>
            <a:r>
              <a:rPr lang="en-US" sz="600" dirty="0"/>
              <a:t>": 2,</a:t>
            </a:r>
          </a:p>
          <a:p>
            <a:pPr marL="0" indent="0">
              <a:buNone/>
            </a:pPr>
            <a:r>
              <a:rPr lang="en-US" sz="600" dirty="0"/>
              <a:t>        "</a:t>
            </a:r>
            <a:r>
              <a:rPr lang="en-US" sz="600" dirty="0" err="1"/>
              <a:t>productCode</a:t>
            </a:r>
            <a:r>
              <a:rPr lang="en-US" sz="600" dirty="0"/>
              <a:t>": "S18_2248",</a:t>
            </a:r>
          </a:p>
          <a:p>
            <a:pPr marL="0" indent="0">
              <a:buNone/>
            </a:pPr>
            <a:r>
              <a:rPr lang="en-US" sz="600" dirty="0"/>
              <a:t>        "</a:t>
            </a:r>
            <a:r>
              <a:rPr lang="en-US" sz="600" dirty="0" err="1"/>
              <a:t>quantityOrdered</a:t>
            </a:r>
            <a:r>
              <a:rPr lang="en-US" sz="600" dirty="0"/>
              <a:t>": 50,</a:t>
            </a:r>
          </a:p>
          <a:p>
            <a:pPr marL="0" indent="0">
              <a:buNone/>
            </a:pPr>
            <a:r>
              <a:rPr lang="en-US" sz="600" dirty="0"/>
              <a:t>        "</a:t>
            </a:r>
            <a:r>
              <a:rPr lang="en-US" sz="600" dirty="0" err="1"/>
              <a:t>priceEach</a:t>
            </a:r>
            <a:r>
              <a:rPr lang="en-US" sz="600" dirty="0"/>
              <a:t>": "55.09"</a:t>
            </a:r>
          </a:p>
          <a:p>
            <a:pPr marL="0" indent="0">
              <a:buNone/>
            </a:pPr>
            <a:r>
              <a:rPr lang="en-US" sz="600" dirty="0"/>
              <a:t>      },</a:t>
            </a:r>
          </a:p>
          <a:p>
            <a:pPr marL="0" indent="0">
              <a:buNone/>
            </a:pPr>
            <a:r>
              <a:rPr lang="en-US" sz="600" dirty="0"/>
              <a:t>      {</a:t>
            </a:r>
          </a:p>
          <a:p>
            <a:pPr marL="0" indent="0">
              <a:buNone/>
            </a:pPr>
            <a:r>
              <a:rPr lang="en-US" sz="600" dirty="0"/>
              <a:t>        "</a:t>
            </a:r>
            <a:r>
              <a:rPr lang="en-US" sz="600" dirty="0" err="1"/>
              <a:t>orderLineNumber</a:t>
            </a:r>
            <a:r>
              <a:rPr lang="en-US" sz="600" dirty="0"/>
              <a:t>": 3,</a:t>
            </a:r>
          </a:p>
          <a:p>
            <a:pPr marL="0" indent="0">
              <a:buNone/>
            </a:pPr>
            <a:r>
              <a:rPr lang="en-US" sz="600" dirty="0"/>
              <a:t>        "</a:t>
            </a:r>
            <a:r>
              <a:rPr lang="en-US" sz="600" dirty="0" err="1"/>
              <a:t>productCode</a:t>
            </a:r>
            <a:r>
              <a:rPr lang="en-US" sz="600" dirty="0"/>
              <a:t>": "S18_1749",</a:t>
            </a:r>
          </a:p>
          <a:p>
            <a:pPr marL="0" indent="0">
              <a:buNone/>
            </a:pPr>
            <a:r>
              <a:rPr lang="en-US" sz="600" dirty="0"/>
              <a:t>        "</a:t>
            </a:r>
            <a:r>
              <a:rPr lang="en-US" sz="600" dirty="0" err="1"/>
              <a:t>quantityOrdered</a:t>
            </a:r>
            <a:r>
              <a:rPr lang="en-US" sz="600" dirty="0"/>
              <a:t>": 30,</a:t>
            </a:r>
          </a:p>
          <a:p>
            <a:pPr marL="0" indent="0">
              <a:buNone/>
            </a:pPr>
            <a:r>
              <a:rPr lang="en-US" sz="600" dirty="0"/>
              <a:t>        "</a:t>
            </a:r>
            <a:r>
              <a:rPr lang="en-US" sz="600" dirty="0" err="1"/>
              <a:t>priceEach</a:t>
            </a:r>
            <a:r>
              <a:rPr lang="en-US" sz="600" dirty="0"/>
              <a:t>": "136.00"</a:t>
            </a:r>
          </a:p>
          <a:p>
            <a:pPr marL="0" indent="0">
              <a:buNone/>
            </a:pPr>
            <a:r>
              <a:rPr lang="en-US" sz="600" dirty="0"/>
              <a:t>      },</a:t>
            </a:r>
          </a:p>
          <a:p>
            <a:pPr marL="0" indent="0">
              <a:buNone/>
            </a:pPr>
            <a:r>
              <a:rPr lang="en-US" sz="600" dirty="0"/>
              <a:t>      {</a:t>
            </a:r>
          </a:p>
          <a:p>
            <a:pPr marL="0" indent="0">
              <a:buNone/>
            </a:pPr>
            <a:r>
              <a:rPr lang="en-US" sz="600" dirty="0"/>
              <a:t>        "</a:t>
            </a:r>
            <a:r>
              <a:rPr lang="en-US" sz="600" dirty="0" err="1"/>
              <a:t>orderLineNumber</a:t>
            </a:r>
            <a:r>
              <a:rPr lang="en-US" sz="600" dirty="0"/>
              <a:t>": 4,</a:t>
            </a:r>
          </a:p>
          <a:p>
            <a:pPr marL="0" indent="0">
              <a:buNone/>
            </a:pPr>
            <a:r>
              <a:rPr lang="en-US" sz="600" dirty="0"/>
              <a:t>        "</a:t>
            </a:r>
            <a:r>
              <a:rPr lang="en-US" sz="600" dirty="0" err="1"/>
              <a:t>productCode</a:t>
            </a:r>
            <a:r>
              <a:rPr lang="en-US" sz="600" dirty="0"/>
              <a:t>": "S18_4409",</a:t>
            </a:r>
          </a:p>
          <a:p>
            <a:pPr marL="0" indent="0">
              <a:buNone/>
            </a:pPr>
            <a:r>
              <a:rPr lang="en-US" sz="600" dirty="0"/>
              <a:t>        "</a:t>
            </a:r>
            <a:r>
              <a:rPr lang="en-US" sz="600" dirty="0" err="1"/>
              <a:t>quantityOrdered</a:t>
            </a:r>
            <a:r>
              <a:rPr lang="en-US" sz="600" dirty="0"/>
              <a:t>": 22,</a:t>
            </a:r>
          </a:p>
          <a:p>
            <a:pPr marL="0" indent="0">
              <a:buNone/>
            </a:pPr>
            <a:r>
              <a:rPr lang="en-US" sz="600" dirty="0"/>
              <a:t>        "</a:t>
            </a:r>
            <a:r>
              <a:rPr lang="en-US" sz="600" dirty="0" err="1"/>
              <a:t>priceEach</a:t>
            </a:r>
            <a:r>
              <a:rPr lang="en-US" sz="600" dirty="0"/>
              <a:t>": "75.46"</a:t>
            </a:r>
          </a:p>
          <a:p>
            <a:pPr marL="0" indent="0">
              <a:buNone/>
            </a:pPr>
            <a:r>
              <a:rPr lang="en-US" sz="600" dirty="0"/>
              <a:t>      }</a:t>
            </a:r>
          </a:p>
          <a:p>
            <a:pPr marL="0" indent="0">
              <a:buNone/>
            </a:pPr>
            <a:r>
              <a:rPr lang="en-US" sz="600" dirty="0"/>
              <a:t>    ]</a:t>
            </a:r>
          </a:p>
          <a:p>
            <a:pPr marL="0" indent="0">
              <a:buNone/>
            </a:pPr>
            <a:r>
              <a:rPr lang="en-US" sz="600" dirty="0"/>
              <a:t> 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31DC21-D152-D844-82B6-C05A176A8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Datamodel</a:t>
            </a:r>
            <a:r>
              <a:rPr lang="en-US" dirty="0"/>
              <a:t> Impedance Match/Mismatch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7C727E-67D9-204B-998A-7A534A5AA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99" y="590550"/>
            <a:ext cx="6858000" cy="6880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A4664C-33A0-254E-AC37-C9FE3F582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1484073"/>
            <a:ext cx="2187545" cy="2939621"/>
          </a:xfrm>
          <a:prstGeom prst="rect">
            <a:avLst/>
          </a:prstGeom>
        </p:spPr>
      </p:pic>
      <p:sp>
        <p:nvSpPr>
          <p:cNvPr id="6" name="Bent Arrow 5">
            <a:extLst>
              <a:ext uri="{FF2B5EF4-FFF2-40B4-BE49-F238E27FC236}">
                <a16:creationId xmlns:a16="http://schemas.microsoft.com/office/drawing/2014/main" id="{E6610251-D374-804A-B918-5BE1601A59FE}"/>
              </a:ext>
            </a:extLst>
          </p:cNvPr>
          <p:cNvSpPr/>
          <p:nvPr/>
        </p:nvSpPr>
        <p:spPr>
          <a:xfrm rot="10800000">
            <a:off x="5943600" y="1248219"/>
            <a:ext cx="914400" cy="1185001"/>
          </a:xfrm>
          <a:prstGeom prst="bentArrow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Left-Right Arrow 6">
            <a:extLst>
              <a:ext uri="{FF2B5EF4-FFF2-40B4-BE49-F238E27FC236}">
                <a16:creationId xmlns:a16="http://schemas.microsoft.com/office/drawing/2014/main" id="{E885CF33-0903-BB44-8887-17597C3F9C20}"/>
              </a:ext>
            </a:extLst>
          </p:cNvPr>
          <p:cNvSpPr/>
          <p:nvPr/>
        </p:nvSpPr>
        <p:spPr>
          <a:xfrm>
            <a:off x="1447800" y="2419350"/>
            <a:ext cx="2057400" cy="685800"/>
          </a:xfrm>
          <a:prstGeom prst="leftRightArrow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More Natural Mapping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FA33BF-0ED2-354F-98A4-E583784234EC}"/>
              </a:ext>
            </a:extLst>
          </p:cNvPr>
          <p:cNvSpPr/>
          <p:nvPr/>
        </p:nvSpPr>
        <p:spPr>
          <a:xfrm>
            <a:off x="5747868" y="2571750"/>
            <a:ext cx="3352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urw-din"/>
              </a:rPr>
              <a:t>Impedance mismatch </a:t>
            </a:r>
            <a:r>
              <a:rPr lang="en-US" sz="1200" dirty="0">
                <a:solidFill>
                  <a:srgbClr val="FF0000"/>
                </a:solidFill>
                <a:latin typeface="urw-din"/>
              </a:rPr>
              <a:t>is the term used to refer to the problems that occurs due to differences between the database model and the programming language model. The practical relational model has 3 components these are: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  <a:latin typeface="urw-din"/>
              </a:rPr>
              <a:t>Attributes and their data types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  <a:latin typeface="urw-din"/>
              </a:rPr>
              <a:t>Tuples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  <a:latin typeface="urw-din"/>
              </a:rPr>
              <a:t>Tables/collections/sets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  <a:latin typeface="urw-din"/>
              </a:rPr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4157604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Contents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5FE6A9FA-67FB-9442-A7C5-64B82F5B38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(S21): </a:t>
            </a:r>
            <a:r>
              <a:rPr lang="en-US" altLang="en-US" sz="1050" dirty="0">
                <a:solidFill>
                  <a:schemeClr val="bg1"/>
                </a:solidFill>
              </a:rPr>
              <a:t>Lecture 10: MongoDB, NoSQL, Query Processing</a:t>
            </a: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1249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0B38E6-5363-474E-AEF0-83584F98F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Fun – Data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A3519E-89BB-6F49-B62D-ABC630748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36629"/>
            <a:ext cx="4346503" cy="407024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A8F159D-B045-5747-8A38-3549E3FE931C}"/>
              </a:ext>
            </a:extLst>
          </p:cNvPr>
          <p:cNvSpPr/>
          <p:nvPr/>
        </p:nvSpPr>
        <p:spPr>
          <a:xfrm>
            <a:off x="5037307" y="3429626"/>
            <a:ext cx="1219200" cy="533400"/>
          </a:xfrm>
          <a:prstGeom prst="round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A2950B0-9D26-164B-9831-BA6270B79A4D}"/>
              </a:ext>
            </a:extLst>
          </p:cNvPr>
          <p:cNvSpPr/>
          <p:nvPr/>
        </p:nvSpPr>
        <p:spPr>
          <a:xfrm>
            <a:off x="7475707" y="3409950"/>
            <a:ext cx="1219200" cy="533400"/>
          </a:xfrm>
          <a:prstGeom prst="round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MongoDB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0735AB-21E9-B24C-9CE8-24BAA4FAB130}"/>
              </a:ext>
            </a:extLst>
          </p:cNvPr>
          <p:cNvSpPr/>
          <p:nvPr/>
        </p:nvSpPr>
        <p:spPr>
          <a:xfrm>
            <a:off x="5034064" y="2190749"/>
            <a:ext cx="1219200" cy="533400"/>
          </a:xfrm>
          <a:prstGeom prst="round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pymysql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681D5EB-CBE1-DA42-87D7-5915DB94C527}"/>
              </a:ext>
            </a:extLst>
          </p:cNvPr>
          <p:cNvSpPr/>
          <p:nvPr/>
        </p:nvSpPr>
        <p:spPr>
          <a:xfrm>
            <a:off x="6233809" y="961913"/>
            <a:ext cx="1219200" cy="533400"/>
          </a:xfrm>
          <a:prstGeom prst="round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9A98FB8-56A7-FB4D-AAF1-2A50959BBC61}"/>
              </a:ext>
            </a:extLst>
          </p:cNvPr>
          <p:cNvSpPr/>
          <p:nvPr/>
        </p:nvSpPr>
        <p:spPr>
          <a:xfrm>
            <a:off x="7467600" y="2114550"/>
            <a:ext cx="1219200" cy="533400"/>
          </a:xfrm>
          <a:prstGeom prst="round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pymongo</a:t>
            </a:r>
            <a:endParaRPr lang="en-US" dirty="0"/>
          </a:p>
        </p:txBody>
      </p:sp>
      <p:sp>
        <p:nvSpPr>
          <p:cNvPr id="10" name="Up Arrow 9">
            <a:extLst>
              <a:ext uri="{FF2B5EF4-FFF2-40B4-BE49-F238E27FC236}">
                <a16:creationId xmlns:a16="http://schemas.microsoft.com/office/drawing/2014/main" id="{8E9AE6AC-01CE-594D-9D89-2F2DEE68786A}"/>
              </a:ext>
            </a:extLst>
          </p:cNvPr>
          <p:cNvSpPr/>
          <p:nvPr/>
        </p:nvSpPr>
        <p:spPr>
          <a:xfrm>
            <a:off x="5568204" y="2724149"/>
            <a:ext cx="228600" cy="685801"/>
          </a:xfrm>
          <a:prstGeom prst="upArrow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EEB87A13-1628-C440-92C8-95042B901A06}"/>
              </a:ext>
            </a:extLst>
          </p:cNvPr>
          <p:cNvSpPr/>
          <p:nvPr/>
        </p:nvSpPr>
        <p:spPr>
          <a:xfrm rot="10800000">
            <a:off x="7962900" y="2707531"/>
            <a:ext cx="228600" cy="685801"/>
          </a:xfrm>
          <a:prstGeom prst="upArrow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49A042B7-0270-A44E-9FB8-EDD5166CB509}"/>
              </a:ext>
            </a:extLst>
          </p:cNvPr>
          <p:cNvSpPr/>
          <p:nvPr/>
        </p:nvSpPr>
        <p:spPr>
          <a:xfrm rot="2591794">
            <a:off x="5894353" y="1458115"/>
            <a:ext cx="228600" cy="685801"/>
          </a:xfrm>
          <a:prstGeom prst="upArrow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id="{AF010D5F-BFAA-494A-8188-7CB1D9008390}"/>
              </a:ext>
            </a:extLst>
          </p:cNvPr>
          <p:cNvSpPr/>
          <p:nvPr/>
        </p:nvSpPr>
        <p:spPr>
          <a:xfrm rot="8519336">
            <a:off x="7480303" y="1458114"/>
            <a:ext cx="228600" cy="685801"/>
          </a:xfrm>
          <a:prstGeom prst="upArrow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875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E085F8-CF44-1B4D-B00C-BC585399A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Create:</a:t>
            </a:r>
          </a:p>
          <a:p>
            <a:pPr lvl="1"/>
            <a:r>
              <a:rPr lang="en-US" sz="1400" dirty="0" err="1"/>
              <a:t>db.collection.insertOne</a:t>
            </a:r>
            <a:r>
              <a:rPr lang="en-US" sz="1400" dirty="0"/>
              <a:t>() </a:t>
            </a:r>
          </a:p>
          <a:p>
            <a:pPr lvl="1"/>
            <a:r>
              <a:rPr lang="en-US" sz="1400" dirty="0" err="1"/>
              <a:t>db.collection.insertMany</a:t>
            </a:r>
            <a:r>
              <a:rPr lang="en-US" sz="1400" dirty="0"/>
              <a:t>() </a:t>
            </a:r>
          </a:p>
          <a:p>
            <a:r>
              <a:rPr lang="en-US" sz="1600" dirty="0"/>
              <a:t>Retrieve:</a:t>
            </a:r>
          </a:p>
          <a:p>
            <a:pPr lvl="1"/>
            <a:r>
              <a:rPr lang="en-US" sz="1400" dirty="0" err="1"/>
              <a:t>db.collection.find</a:t>
            </a:r>
            <a:r>
              <a:rPr lang="en-US" sz="1400" dirty="0"/>
              <a:t>()</a:t>
            </a:r>
          </a:p>
          <a:p>
            <a:pPr lvl="1"/>
            <a:r>
              <a:rPr lang="en-US" sz="1400" dirty="0" err="1"/>
              <a:t>db.collection.findOne</a:t>
            </a:r>
            <a:r>
              <a:rPr lang="en-US" sz="1400" dirty="0"/>
              <a:t>()</a:t>
            </a:r>
          </a:p>
          <a:p>
            <a:pPr lvl="1"/>
            <a:r>
              <a:rPr lang="en-US" sz="1400" dirty="0" err="1"/>
              <a:t>db.collection.findOneAndUpdate</a:t>
            </a:r>
            <a:r>
              <a:rPr lang="en-US" sz="1400" dirty="0"/>
              <a:t>()</a:t>
            </a:r>
          </a:p>
          <a:p>
            <a:pPr lvl="1"/>
            <a:r>
              <a:rPr lang="en-US" sz="1400" dirty="0"/>
              <a:t>... ..</a:t>
            </a:r>
          </a:p>
          <a:p>
            <a:r>
              <a:rPr lang="en-US" sz="1600" dirty="0"/>
              <a:t>Update:</a:t>
            </a:r>
          </a:p>
          <a:p>
            <a:pPr lvl="1"/>
            <a:r>
              <a:rPr lang="en-US" sz="1400" dirty="0" err="1"/>
              <a:t>db.collection.updateOne</a:t>
            </a:r>
            <a:r>
              <a:rPr lang="en-US" sz="1400" dirty="0"/>
              <a:t>() </a:t>
            </a:r>
          </a:p>
          <a:p>
            <a:pPr lvl="1"/>
            <a:r>
              <a:rPr lang="en-US" sz="1400" dirty="0" err="1"/>
              <a:t>db.collection.updateMany</a:t>
            </a:r>
            <a:r>
              <a:rPr lang="en-US" sz="1400" dirty="0"/>
              <a:t>() </a:t>
            </a:r>
          </a:p>
          <a:p>
            <a:pPr lvl="1"/>
            <a:r>
              <a:rPr lang="en-US" sz="1400" dirty="0" err="1"/>
              <a:t>db.collection.replaceOne</a:t>
            </a:r>
            <a:r>
              <a:rPr lang="en-US" sz="1400" dirty="0"/>
              <a:t>() </a:t>
            </a:r>
          </a:p>
          <a:p>
            <a:r>
              <a:rPr lang="en-US" sz="1600" dirty="0"/>
              <a:t>Delete:</a:t>
            </a:r>
          </a:p>
          <a:p>
            <a:pPr lvl="1"/>
            <a:r>
              <a:rPr lang="en-US" sz="1400" dirty="0" err="1"/>
              <a:t>db.collection.deleteOne</a:t>
            </a:r>
            <a:r>
              <a:rPr lang="en-US" sz="1400" dirty="0"/>
              <a:t>()</a:t>
            </a:r>
          </a:p>
          <a:p>
            <a:pPr lvl="1"/>
            <a:r>
              <a:rPr lang="en-US" sz="1400" dirty="0" err="1"/>
              <a:t>db.collection.deleteMany</a:t>
            </a:r>
            <a:r>
              <a:rPr lang="en-US" sz="1400" dirty="0"/>
              <a:t>()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54A582-9859-F74F-8F83-75F617275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(Some) MongoDB CRUD Operations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AB8ADD-54A3-C647-BC1A-51BC68FD5285}"/>
              </a:ext>
            </a:extLst>
          </p:cNvPr>
          <p:cNvSpPr txBox="1"/>
          <p:nvPr/>
        </p:nvSpPr>
        <p:spPr>
          <a:xfrm>
            <a:off x="4038600" y="666750"/>
            <a:ext cx="3939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pymongo</a:t>
            </a:r>
            <a:r>
              <a:rPr lang="en-US" dirty="0"/>
              <a:t> maps the camel case to _, e.g.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findOne</a:t>
            </a:r>
            <a:r>
              <a:rPr lang="en-US" dirty="0"/>
              <a:t>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find_one</a:t>
            </a:r>
            <a:r>
              <a:rPr lang="en-US" dirty="0"/>
              <a:t>()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7C2AF2-28B1-F64C-B272-909619B023D3}"/>
              </a:ext>
            </a:extLst>
          </p:cNvPr>
          <p:cNvSpPr txBox="1"/>
          <p:nvPr/>
        </p:nvSpPr>
        <p:spPr>
          <a:xfrm>
            <a:off x="3581400" y="1963519"/>
            <a:ext cx="54927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good online tutorials: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https://www.tutorialspoint.com/python_data_access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https://www.tutorialspoint.com/mongodb/index.htm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37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835155-0611-BB40-9B6B-0822A4CE9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(Some) </a:t>
            </a:r>
            <a:r>
              <a:rPr lang="en-US" dirty="0" err="1"/>
              <a:t>MongdoDB</a:t>
            </a:r>
            <a:r>
              <a:rPr lang="en-US" dirty="0"/>
              <a:t> Pipeline Operators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583AF7-278B-4047-AB8E-C70BCA805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03" y="855497"/>
            <a:ext cx="5645792" cy="38049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BB23AD-8B5C-3B4E-9AC0-00C2437621CE}"/>
              </a:ext>
            </a:extLst>
          </p:cNvPr>
          <p:cNvSpPr/>
          <p:nvPr/>
        </p:nvSpPr>
        <p:spPr>
          <a:xfrm>
            <a:off x="304800" y="444319"/>
            <a:ext cx="67817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www.slideshare.net</a:t>
            </a:r>
            <a:r>
              <a:rPr lang="en-US" dirty="0"/>
              <a:t>/</a:t>
            </a:r>
            <a:r>
              <a:rPr lang="en-US" dirty="0" err="1"/>
              <a:t>mongodb</a:t>
            </a:r>
            <a:r>
              <a:rPr lang="en-US" dirty="0"/>
              <a:t>/s01-e04-analytics</a:t>
            </a:r>
          </a:p>
        </p:txBody>
      </p:sp>
    </p:spTree>
    <p:extLst>
      <p:ext uri="{BB962C8B-B14F-4D97-AF65-F5344CB8AC3E}">
        <p14:creationId xmlns:p14="http://schemas.microsoft.com/office/powerpoint/2010/main" val="2998786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EB96C1-D5AA-0747-9AC9-695353B23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see that MongoDB has powerful, sophisticated</a:t>
            </a:r>
          </a:p>
          <a:p>
            <a:pPr lvl="1"/>
            <a:r>
              <a:rPr lang="en-US" dirty="0"/>
              <a:t>Operators</a:t>
            </a:r>
          </a:p>
          <a:p>
            <a:pPr lvl="1"/>
            <a:r>
              <a:rPr lang="en-US" dirty="0"/>
              <a:t>Expressions</a:t>
            </a:r>
          </a:p>
          <a:p>
            <a:pPr lvl="1"/>
            <a:r>
              <a:rPr lang="en-US" dirty="0"/>
              <a:t>Pipelines</a:t>
            </a:r>
          </a:p>
          <a:p>
            <a:r>
              <a:rPr lang="en-US" dirty="0"/>
              <a:t>We have only skimmed the surface. There is a lot more:</a:t>
            </a:r>
          </a:p>
          <a:p>
            <a:pPr lvl="1"/>
            <a:r>
              <a:rPr lang="en-US" dirty="0"/>
              <a:t>Indexes</a:t>
            </a:r>
          </a:p>
          <a:p>
            <a:pPr lvl="1"/>
            <a:r>
              <a:rPr lang="en-US" dirty="0"/>
              <a:t>Replication, </a:t>
            </a:r>
            <a:r>
              <a:rPr lang="en-US" dirty="0" err="1"/>
              <a:t>Sharding</a:t>
            </a:r>
            <a:endParaRPr lang="en-US" dirty="0"/>
          </a:p>
          <a:p>
            <a:pPr lvl="1"/>
            <a:r>
              <a:rPr lang="en-US" dirty="0"/>
              <a:t>Embedded Map-Reduce support</a:t>
            </a:r>
          </a:p>
          <a:p>
            <a:pPr lvl="1"/>
            <a:r>
              <a:rPr lang="en-US" dirty="0"/>
              <a:t>... ...</a:t>
            </a:r>
          </a:p>
          <a:p>
            <a:r>
              <a:rPr lang="en-US" dirty="0"/>
              <a:t>We will explore a little more in subsequent lectures, homework, ... ...</a:t>
            </a:r>
          </a:p>
          <a:p>
            <a:r>
              <a:rPr lang="en-US" dirty="0"/>
              <a:t>You will have to install MongoDB and Compass for HW4 and final exam.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84071D-A07D-864F-8AD1-94C0EAB6A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Checkpoint</a:t>
            </a:r>
          </a:p>
        </p:txBody>
      </p:sp>
    </p:spTree>
    <p:extLst>
      <p:ext uri="{BB962C8B-B14F-4D97-AF65-F5344CB8AC3E}">
        <p14:creationId xmlns:p14="http://schemas.microsoft.com/office/powerpoint/2010/main" val="14073758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Module II: Query Processing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10245" name="TextBox 9"/>
          <p:cNvSpPr txBox="1">
            <a:spLocks noChangeArrowheads="1"/>
          </p:cNvSpPr>
          <p:nvPr/>
        </p:nvSpPr>
        <p:spPr bwMode="auto">
          <a:xfrm>
            <a:off x="255588" y="4695825"/>
            <a:ext cx="6781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Introduction to Databases (F18):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Lecture 10  Query Processing. Transactions, Recovery</a:t>
            </a:r>
          </a:p>
        </p:txBody>
      </p:sp>
    </p:spTree>
    <p:extLst>
      <p:ext uri="{BB962C8B-B14F-4D97-AF65-F5344CB8AC3E}">
        <p14:creationId xmlns:p14="http://schemas.microsoft.com/office/powerpoint/2010/main" val="1154212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Completing Disks, I/O, Indexes</a:t>
            </a:r>
          </a:p>
        </p:txBody>
      </p:sp>
      <p:sp>
        <p:nvSpPr>
          <p:cNvPr id="10245" name="TextBox 9"/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Introduction to Databases (F20):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Lecture 9: Transactions, Query Processing, NoSQL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FC0121-D49A-254F-B057-E13F74504474}"/>
              </a:ext>
            </a:extLst>
          </p:cNvPr>
          <p:cNvSpPr/>
          <p:nvPr/>
        </p:nvSpPr>
        <p:spPr>
          <a:xfrm>
            <a:off x="0" y="0"/>
            <a:ext cx="9144000" cy="46863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Query Processing Overview</a:t>
            </a:r>
          </a:p>
        </p:txBody>
      </p:sp>
    </p:spTree>
    <p:extLst>
      <p:ext uri="{BB962C8B-B14F-4D97-AF65-F5344CB8AC3E}">
        <p14:creationId xmlns:p14="http://schemas.microsoft.com/office/powerpoint/2010/main" val="23244058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Compilation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6845300" cy="220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2488752"/>
            <a:ext cx="6616700" cy="2159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33800" y="514350"/>
            <a:ext cx="6324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Database Systems: The Complete Book (2nd Edition) 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2nd Edition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111111"/>
              </a:solidFill>
              <a:effectLst/>
              <a:uLnTx/>
              <a:uFillTx/>
              <a:latin typeface="Amazon Ember" charset="0"/>
              <a:ea typeface="ＭＳ Ｐゴシック" charset="-128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by 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66C0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  <a:hlinkClick r:id="rId4"/>
              </a:rPr>
              <a:t>Hector Garcia-Molina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 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(Author), 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66C0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  <a:hlinkClick r:id="rId5"/>
              </a:rPr>
              <a:t>Jeffrey D. Ullman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 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(Author), 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66C0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  <a:hlinkClick r:id="rId6"/>
              </a:rPr>
              <a:t>Jennifer Widom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 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(Author)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111111"/>
              </a:solidFill>
              <a:effectLst/>
              <a:uLnTx/>
              <a:uFillTx/>
              <a:latin typeface="Amazon Ember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2288334"/>
      </p:ext>
    </p:extLst>
  </p:cSld>
  <p:clrMapOvr>
    <a:masterClrMapping/>
  </p:clrMapOvr>
  <p:transition spd="med"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and Execution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2374" y="742950"/>
            <a:ext cx="8495740" cy="38862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Parser/Translator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Verifies syntax correctness and generates a </a:t>
            </a:r>
            <a:r>
              <a:rPr lang="en-US" i="1" dirty="0"/>
              <a:t>parse tree.</a:t>
            </a:r>
            <a:endParaRPr lang="en-US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Converts to </a:t>
            </a:r>
            <a:r>
              <a:rPr lang="en-US" i="1" dirty="0"/>
              <a:t>logical</a:t>
            </a:r>
            <a:r>
              <a:rPr lang="en-US" dirty="0"/>
              <a:t> </a:t>
            </a:r>
            <a:r>
              <a:rPr lang="en-US" i="1" dirty="0"/>
              <a:t>plan tree</a:t>
            </a:r>
            <a:r>
              <a:rPr lang="en-US" dirty="0"/>
              <a:t> that defines how to execute the query.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Tree nodes are </a:t>
            </a:r>
            <a:r>
              <a:rPr lang="en-US" i="1" dirty="0"/>
              <a:t>operator(tables, parameters)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Edges are the flow of data “up the tree” from node to node.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Optimizer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Modifies the logical plan to define an improved execution.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Query rewrite/transformation.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Determines </a:t>
            </a:r>
            <a:r>
              <a:rPr lang="en-US" i="1" dirty="0"/>
              <a:t>how</a:t>
            </a:r>
            <a:r>
              <a:rPr lang="en-US" dirty="0"/>
              <a:t> to choose among multiple implementations of operators.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Engine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Executes the plan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May modify the plan to </a:t>
            </a:r>
            <a:r>
              <a:rPr lang="en-US" i="1" dirty="0"/>
              <a:t>optimize</a:t>
            </a:r>
            <a:r>
              <a:rPr lang="en-US" dirty="0"/>
              <a:t> execution, e.g. using indexes.</a:t>
            </a:r>
          </a:p>
        </p:txBody>
      </p:sp>
    </p:spTree>
    <p:extLst>
      <p:ext uri="{BB962C8B-B14F-4D97-AF65-F5344CB8AC3E}">
        <p14:creationId xmlns:p14="http://schemas.microsoft.com/office/powerpoint/2010/main" val="501631238"/>
      </p:ext>
    </p:extLst>
  </p:cSld>
  <p:clrMapOvr>
    <a:masterClrMapping/>
  </p:clrMapOvr>
  <p:transition spd="med"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Processing Overview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90550"/>
            <a:ext cx="6991622" cy="405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388467"/>
      </p:ext>
    </p:extLst>
  </p:cSld>
  <p:clrMapOvr>
    <a:masterClrMapping/>
  </p:clrMapOvr>
  <p:transition spd="med"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Completing Disks, I/O, Indexes</a:t>
            </a:r>
          </a:p>
        </p:txBody>
      </p:sp>
      <p:sp>
        <p:nvSpPr>
          <p:cNvPr id="10245" name="TextBox 9"/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Introduction to Databases (F20):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Lecture 9: Transactions, Query Processing, NoSQL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FC0121-D49A-254F-B057-E13F74504474}"/>
              </a:ext>
            </a:extLst>
          </p:cNvPr>
          <p:cNvSpPr/>
          <p:nvPr/>
        </p:nvSpPr>
        <p:spPr>
          <a:xfrm>
            <a:off x="0" y="0"/>
            <a:ext cx="9144000" cy="46863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Chapter 15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From the Book</a:t>
            </a:r>
          </a:p>
        </p:txBody>
      </p:sp>
    </p:spTree>
    <p:extLst>
      <p:ext uri="{BB962C8B-B14F-4D97-AF65-F5344CB8AC3E}">
        <p14:creationId xmlns:p14="http://schemas.microsoft.com/office/powerpoint/2010/main" val="1143592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D4BC7A-10AF-B149-90CD-54361BD23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NoSQL Models</a:t>
            </a:r>
          </a:p>
          <a:p>
            <a:pPr lvl="1"/>
            <a:r>
              <a:rPr lang="en-US" dirty="0"/>
              <a:t>Reminder</a:t>
            </a:r>
          </a:p>
          <a:p>
            <a:pPr lvl="1"/>
            <a:r>
              <a:rPr lang="en-US" dirty="0"/>
              <a:t>Documents</a:t>
            </a:r>
          </a:p>
          <a:p>
            <a:r>
              <a:rPr lang="en-US" dirty="0"/>
              <a:t>A Document Database: MongoDB</a:t>
            </a:r>
          </a:p>
          <a:p>
            <a:pPr lvl="1"/>
            <a:r>
              <a:rPr lang="en-US" dirty="0"/>
              <a:t>MongoDB relative to RDB</a:t>
            </a:r>
          </a:p>
          <a:p>
            <a:pPr lvl="1"/>
            <a:endParaRPr lang="en-US" dirty="0"/>
          </a:p>
          <a:p>
            <a:r>
              <a:rPr lang="en-US" dirty="0"/>
              <a:t>Module II: SQL Query Processing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E2B7B7-709F-1443-A36D-10166B15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3641498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B83E7B48-50DD-40B1-82EB-DB0F7EE991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Chapter 15:  Query Processing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B04C8AB1-093B-4BD3-B57D-1117443AEF6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2531" y="881017"/>
            <a:ext cx="5632032" cy="2322393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Overview 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Measures of Query Cost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Selection Operation  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Sorting 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Join Operation 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Other Operations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Evaluation of Expressions</a:t>
            </a:r>
          </a:p>
        </p:txBody>
      </p:sp>
    </p:spTree>
    <p:extLst>
      <p:ext uri="{BB962C8B-B14F-4D97-AF65-F5344CB8AC3E}">
        <p14:creationId xmlns:p14="http://schemas.microsoft.com/office/powerpoint/2010/main" val="2094532321"/>
      </p:ext>
    </p:extLst>
  </p:cSld>
  <p:clrMapOvr>
    <a:masterClrMapping/>
  </p:clrMapOvr>
  <p:transition advTm="5014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2">
            <a:extLst>
              <a:ext uri="{FF2B5EF4-FFF2-40B4-BE49-F238E27FC236}">
                <a16:creationId xmlns:a16="http://schemas.microsoft.com/office/drawing/2014/main" id="{C4F7EECF-E672-4EC7-A229-C16B8BBFB5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Basic Steps in Query Processing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2D2522C3-D90D-4FC0-8084-00D0088674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68876" y="820342"/>
            <a:ext cx="5194403" cy="921230"/>
          </a:xfrm>
        </p:spPr>
        <p:txBody>
          <a:bodyPr/>
          <a:lstStyle/>
          <a:p>
            <a:pPr>
              <a:buFont typeface="Monotype Sorts" pitchFamily="-65" charset="2"/>
              <a:buNone/>
            </a:pPr>
            <a:r>
              <a:rPr lang="en-US" altLang="en-US" dirty="0">
                <a:ea typeface="MS PGothic" panose="020B0600070205080204" pitchFamily="34" charset="-128"/>
              </a:rPr>
              <a:t>1.	Parsing and translation</a:t>
            </a:r>
          </a:p>
          <a:p>
            <a:pPr>
              <a:buFont typeface="Monotype Sorts" pitchFamily="-65" charset="2"/>
              <a:buNone/>
            </a:pPr>
            <a:r>
              <a:rPr lang="en-US" altLang="en-US" dirty="0">
                <a:ea typeface="MS PGothic" panose="020B0600070205080204" pitchFamily="34" charset="-128"/>
              </a:rPr>
              <a:t>2.	Optimization</a:t>
            </a:r>
          </a:p>
          <a:p>
            <a:pPr>
              <a:buFont typeface="Monotype Sorts" pitchFamily="-65" charset="2"/>
              <a:buNone/>
            </a:pPr>
            <a:r>
              <a:rPr lang="en-US" altLang="en-US" dirty="0">
                <a:ea typeface="MS PGothic" panose="020B0600070205080204" pitchFamily="34" charset="-128"/>
              </a:rPr>
              <a:t>3.	Evaluation</a:t>
            </a:r>
          </a:p>
        </p:txBody>
      </p:sp>
      <p:pic>
        <p:nvPicPr>
          <p:cNvPr id="9220" name="Picture 11">
            <a:extLst>
              <a:ext uri="{FF2B5EF4-FFF2-40B4-BE49-F238E27FC236}">
                <a16:creationId xmlns:a16="http://schemas.microsoft.com/office/drawing/2014/main" id="{CDACD50C-619F-4E1E-97A1-AEC99C2D4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42" y="1724453"/>
            <a:ext cx="4391840" cy="2637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3325307"/>
      </p:ext>
    </p:extLst>
  </p:cSld>
  <p:clrMapOvr>
    <a:masterClrMapping/>
  </p:clrMapOvr>
  <p:transition advTm="152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2">
            <a:extLst>
              <a:ext uri="{FF2B5EF4-FFF2-40B4-BE49-F238E27FC236}">
                <a16:creationId xmlns:a16="http://schemas.microsoft.com/office/drawing/2014/main" id="{4E89BB60-2D0A-430C-B904-1D17058D3C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Basic Steps in Query Processing (Cont.)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6428F809-F71E-403F-A785-3D6B01E4DD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5535" y="862970"/>
            <a:ext cx="5602834" cy="2575056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Parsing and translation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translate the query into its internal form.  This is then translated into relational algebra.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Parser checks syntax, verifies relations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Evaluation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The query-execution engine takes a query-evaluation plan, executes that plan, and returns the answers to the query.</a:t>
            </a:r>
          </a:p>
          <a:p>
            <a:pPr lvl="1"/>
            <a:endParaRPr lang="en-US" altLang="en-US" dirty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8341530"/>
      </p:ext>
    </p:extLst>
  </p:cSld>
  <p:clrMapOvr>
    <a:masterClrMapping/>
  </p:clrMapOvr>
  <p:transition advTm="992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>
            <a:extLst>
              <a:ext uri="{FF2B5EF4-FFF2-40B4-BE49-F238E27FC236}">
                <a16:creationId xmlns:a16="http://schemas.microsoft.com/office/drawing/2014/main" id="{701EDBC9-0803-4051-8741-608A2893CB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19263" y="290648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Basic Steps in Query Processing: Optimization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0555D7EF-9E4A-4BE9-B712-A77059F3A0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2531" y="885548"/>
            <a:ext cx="5722442" cy="3102921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A relational algebra expression may have many equivalent expressions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E.g., </a:t>
            </a:r>
            <a:r>
              <a:rPr lang="en-US" altLang="en-US" sz="1425" dirty="0">
                <a:ea typeface="MS PGothic" panose="020B0600070205080204" pitchFamily="34" charset="-128"/>
                <a:sym typeface="Symbol" panose="05050102010706020507" pitchFamily="18" charset="2"/>
              </a:rPr>
              <a:t></a:t>
            </a:r>
            <a:r>
              <a:rPr lang="en-US" altLang="en-US" sz="1425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salary</a:t>
            </a:r>
            <a:r>
              <a:rPr lang="en-US" altLang="en-US" sz="1425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75000</a:t>
            </a:r>
            <a:r>
              <a:rPr lang="en-US" altLang="en-US" sz="1425" dirty="0">
                <a:ea typeface="MS PGothic" panose="020B0600070205080204" pitchFamily="34" charset="-128"/>
                <a:sym typeface="Symbol" panose="05050102010706020507" pitchFamily="18" charset="2"/>
              </a:rPr>
              <a:t>(</a:t>
            </a:r>
            <a:r>
              <a:rPr lang="en-US" altLang="en-US" sz="1425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salary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instructor))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is equivalent to </a:t>
            </a:r>
            <a:b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        </a:t>
            </a:r>
            <a:r>
              <a:rPr lang="en-US" altLang="en-US" sz="1425" dirty="0">
                <a:ea typeface="MS PGothic" panose="020B0600070205080204" pitchFamily="34" charset="-128"/>
                <a:sym typeface="Symbol" panose="05050102010706020507" pitchFamily="18" charset="2"/>
              </a:rPr>
              <a:t></a:t>
            </a:r>
            <a:r>
              <a:rPr lang="en-US" altLang="en-US" sz="1425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salary</a:t>
            </a:r>
            <a:r>
              <a:rPr lang="en-US" altLang="en-US" sz="1425" dirty="0">
                <a:ea typeface="MS PGothic" panose="020B0600070205080204" pitchFamily="34" charset="-128"/>
                <a:sym typeface="Symbol" panose="05050102010706020507" pitchFamily="18" charset="2"/>
              </a:rPr>
              <a:t>(</a:t>
            </a:r>
            <a:r>
              <a:rPr lang="en-US" altLang="en-US" sz="1425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salary</a:t>
            </a:r>
            <a:r>
              <a:rPr lang="en-US" altLang="en-US" sz="1425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75000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instructor))</a:t>
            </a:r>
          </a:p>
          <a:p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Each relational algebra operation can be evaluated using one of several different algorithms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Correspondingly, a relational-algebra expression can be evaluated in many ways. </a:t>
            </a:r>
          </a:p>
          <a:p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Annotated expression specifying detailed evaluation strategy is called an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  <a:sym typeface="Symbol" panose="05050102010706020507" pitchFamily="18" charset="2"/>
              </a:rPr>
              <a:t>evaluation-plan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.  E.g.,: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Use an index on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salary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to find instructors with salary &lt; 75000,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Or perform complete relation scan and discard instructors with salary  75000</a:t>
            </a:r>
          </a:p>
        </p:txBody>
      </p:sp>
    </p:spTree>
    <p:extLst>
      <p:ext uri="{BB962C8B-B14F-4D97-AF65-F5344CB8AC3E}">
        <p14:creationId xmlns:p14="http://schemas.microsoft.com/office/powerpoint/2010/main" val="2254879632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1026">
            <a:extLst>
              <a:ext uri="{FF2B5EF4-FFF2-40B4-BE49-F238E27FC236}">
                <a16:creationId xmlns:a16="http://schemas.microsoft.com/office/drawing/2014/main" id="{E41234F1-7767-4810-97CE-92405F4C6B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Basic Steps: Optimization (Cont.)</a:t>
            </a:r>
          </a:p>
        </p:txBody>
      </p:sp>
      <p:sp>
        <p:nvSpPr>
          <p:cNvPr id="15363" name="Rectangle 1027">
            <a:extLst>
              <a:ext uri="{FF2B5EF4-FFF2-40B4-BE49-F238E27FC236}">
                <a16:creationId xmlns:a16="http://schemas.microsoft.com/office/drawing/2014/main" id="{15285419-BB0E-4298-9661-E1BFD3567C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65873" y="826873"/>
            <a:ext cx="5650079" cy="3206714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  <a:sym typeface="Symbol" panose="05050102010706020507" pitchFamily="18" charset="2"/>
              </a:rPr>
              <a:t>Query Optimization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: Amongst all equivalent evaluation plans choose the one with lowest cost.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Cost is estimated using statistical information from the</a:t>
            </a:r>
            <a:b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database catalog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e.g.. number of tuples in each relation, size of tuples, etc.</a:t>
            </a:r>
          </a:p>
          <a:p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In this chapter we study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How to measure query costs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Algorithms for evaluating relational algebra operations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How to combine algorithms for individual operations in order to evaluate a complete expression</a:t>
            </a:r>
          </a:p>
          <a:p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In Chapter 16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We study how to optimize queries, that is, how to find an evaluation plan with lowest estimated cost</a:t>
            </a:r>
          </a:p>
          <a:p>
            <a:endParaRPr lang="en-US" altLang="en-US" dirty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40712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>
            <a:extLst>
              <a:ext uri="{FF2B5EF4-FFF2-40B4-BE49-F238E27FC236}">
                <a16:creationId xmlns:a16="http://schemas.microsoft.com/office/drawing/2014/main" id="{578F1715-B75C-468F-BB66-8D3C20C566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Measures of Query Cost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519F3437-04AB-4B6A-B938-BC4ED1610D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3760" y="853945"/>
            <a:ext cx="5747847" cy="3540590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Many factors contribute to time cost</a:t>
            </a:r>
          </a:p>
          <a:p>
            <a:pPr lvl="1"/>
            <a:r>
              <a:rPr lang="en-US" altLang="en-US" i="1" dirty="0">
                <a:ea typeface="MS PGothic" panose="020B0600070205080204" pitchFamily="34" charset="-128"/>
              </a:rPr>
              <a:t>disk access, CPU</a:t>
            </a:r>
            <a:r>
              <a:rPr lang="en-US" altLang="en-US" dirty="0">
                <a:ea typeface="MS PGothic" panose="020B0600070205080204" pitchFamily="34" charset="-128"/>
              </a:rPr>
              <a:t>, and network </a:t>
            </a:r>
            <a:r>
              <a:rPr lang="en-US" altLang="en-US" i="1" dirty="0">
                <a:ea typeface="MS PGothic" panose="020B0600070205080204" pitchFamily="34" charset="-128"/>
              </a:rPr>
              <a:t>communication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Cost can be measured based on 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response time</a:t>
            </a:r>
            <a:r>
              <a:rPr lang="en-US" altLang="en-US" dirty="0">
                <a:ea typeface="MS PGothic" panose="020B0600070205080204" pitchFamily="34" charset="-128"/>
              </a:rPr>
              <a:t>, i.e. total elapsed time for answering query, or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total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resource consumption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We use total resource consumption as cost metric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Response time harder to estimate, and minimizing resource consumption is a good idea in a shared database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We ignore CPU costs for simplicity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Real systems do take CPU cost into account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Network costs must be considered for parallel systems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We describe how estimate the cost of each operation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We do not include cost to writing output to disk</a:t>
            </a:r>
          </a:p>
          <a:p>
            <a:endParaRPr lang="en-US" altLang="en-US" dirty="0">
              <a:ea typeface="MS PGothic" panose="020B0600070205080204" pitchFamily="34" charset="-128"/>
            </a:endParaRPr>
          </a:p>
          <a:p>
            <a:endParaRPr lang="en-US" altLang="en-US" dirty="0">
              <a:ea typeface="MS PGothic" panose="020B0600070205080204" pitchFamily="34" charset="-128"/>
            </a:endParaRPr>
          </a:p>
          <a:p>
            <a:endParaRPr lang="en-US" altLang="en-US" dirty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2229133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>
            <a:extLst>
              <a:ext uri="{FF2B5EF4-FFF2-40B4-BE49-F238E27FC236}">
                <a16:creationId xmlns:a16="http://schemas.microsoft.com/office/drawing/2014/main" id="{578F1715-B75C-468F-BB66-8D3C20C566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Measures of Query Cost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519F3437-04AB-4B6A-B938-BC4ED1610D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65872" y="826873"/>
            <a:ext cx="5682493" cy="3901538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Disk cost can be estimated as: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Number of seeks             * average-seek-cost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Number of blocks read     * average-block-read-cost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Number of blocks written * average-block-write-cost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For simplicity we just use the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number of block transfers</a:t>
            </a:r>
            <a:r>
              <a:rPr lang="en-US" altLang="en-US" i="1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</a:rPr>
              <a:t>from disk and the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number of seeks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as the cost measures</a:t>
            </a:r>
          </a:p>
          <a:p>
            <a:pPr lvl="1"/>
            <a:r>
              <a:rPr lang="en-US" altLang="en-US" i="1" dirty="0" err="1">
                <a:solidFill>
                  <a:srgbClr val="002060"/>
                </a:solidFill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solidFill>
                  <a:srgbClr val="002060"/>
                </a:solidFill>
                <a:ea typeface="MS PGothic" panose="020B0600070205080204" pitchFamily="34" charset="-128"/>
              </a:rPr>
              <a:t>T</a:t>
            </a:r>
            <a:r>
              <a:rPr lang="en-US" altLang="en-US" dirty="0">
                <a:ea typeface="MS PGothic" panose="020B0600070205080204" pitchFamily="34" charset="-128"/>
              </a:rPr>
              <a:t> – time to transfer one block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Assuming for simplicity that write cost is same as read cost</a:t>
            </a:r>
          </a:p>
          <a:p>
            <a:pPr lvl="1"/>
            <a:r>
              <a:rPr lang="en-US" altLang="en-US" i="1" dirty="0" err="1">
                <a:solidFill>
                  <a:srgbClr val="002060"/>
                </a:solidFill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solidFill>
                  <a:srgbClr val="002060"/>
                </a:solidFill>
                <a:ea typeface="MS PGothic" panose="020B0600070205080204" pitchFamily="34" charset="-128"/>
              </a:rPr>
              <a:t>S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– time for one seek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Cost for b block transfers plus S seeks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        </a:t>
            </a:r>
            <a:r>
              <a:rPr lang="en-US" altLang="en-US" i="1" dirty="0">
                <a:ea typeface="MS PGothic" panose="020B0600070205080204" pitchFamily="34" charset="-128"/>
              </a:rPr>
              <a:t>b *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T</a:t>
            </a:r>
            <a:r>
              <a:rPr lang="en-US" altLang="en-US" i="1" dirty="0">
                <a:ea typeface="MS PGothic" panose="020B0600070205080204" pitchFamily="34" charset="-128"/>
              </a:rPr>
              <a:t> + S *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</a:t>
            </a:r>
          </a:p>
          <a:p>
            <a:r>
              <a:rPr lang="en-US" altLang="en-US" i="1" dirty="0" err="1">
                <a:solidFill>
                  <a:srgbClr val="002060"/>
                </a:solidFill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solidFill>
                  <a:srgbClr val="002060"/>
                </a:solidFill>
                <a:ea typeface="MS PGothic" panose="020B0600070205080204" pitchFamily="34" charset="-128"/>
              </a:rPr>
              <a:t>S</a:t>
            </a:r>
            <a:r>
              <a:rPr lang="en-US" altLang="en-US" baseline="-25000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solidFill>
                  <a:schemeClr val="accent4"/>
                </a:solidFill>
                <a:ea typeface="MS PGothic" panose="020B0600070205080204" pitchFamily="34" charset="-128"/>
              </a:rPr>
              <a:t>and</a:t>
            </a:r>
            <a:r>
              <a:rPr lang="en-US" altLang="en-US" i="1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i="1" dirty="0" err="1">
                <a:solidFill>
                  <a:srgbClr val="002060"/>
                </a:solidFill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solidFill>
                  <a:srgbClr val="002060"/>
                </a:solidFill>
                <a:ea typeface="MS PGothic" panose="020B0600070205080204" pitchFamily="34" charset="-128"/>
              </a:rPr>
              <a:t>T</a:t>
            </a:r>
            <a:r>
              <a:rPr lang="en-US" altLang="en-US" dirty="0">
                <a:ea typeface="MS PGothic" panose="020B0600070205080204" pitchFamily="34" charset="-128"/>
              </a:rPr>
              <a:t> depend on where data is stored; with 4 KB blocks: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High end magnetic disk: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= 4 </a:t>
            </a:r>
            <a:r>
              <a:rPr lang="en-US" altLang="en-US" dirty="0" err="1">
                <a:ea typeface="MS PGothic" panose="020B0600070205080204" pitchFamily="34" charset="-128"/>
              </a:rPr>
              <a:t>msec</a:t>
            </a:r>
            <a:r>
              <a:rPr lang="en-US" altLang="en-US" dirty="0">
                <a:ea typeface="MS PGothic" panose="020B0600070205080204" pitchFamily="34" charset="-128"/>
              </a:rPr>
              <a:t> and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T</a:t>
            </a:r>
            <a:r>
              <a:rPr lang="en-US" altLang="en-US" dirty="0">
                <a:ea typeface="MS PGothic" panose="020B0600070205080204" pitchFamily="34" charset="-128"/>
              </a:rPr>
              <a:t> =0.1 </a:t>
            </a:r>
            <a:r>
              <a:rPr lang="en-US" altLang="en-US" dirty="0" err="1">
                <a:ea typeface="MS PGothic" panose="020B0600070205080204" pitchFamily="34" charset="-128"/>
              </a:rPr>
              <a:t>msec</a:t>
            </a:r>
            <a:endParaRPr lang="en-US" altLang="en-US" dirty="0">
              <a:ea typeface="MS PGothic" panose="020B0600070205080204" pitchFamily="34" charset="-128"/>
            </a:endParaRP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SSD: 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= 20-90 microsec and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T</a:t>
            </a:r>
            <a:r>
              <a:rPr lang="en-US" altLang="en-US" dirty="0">
                <a:ea typeface="MS PGothic" panose="020B0600070205080204" pitchFamily="34" charset="-128"/>
              </a:rPr>
              <a:t> = 2-10 microsec for 4KB </a:t>
            </a:r>
          </a:p>
          <a:p>
            <a:endParaRPr lang="en-US" altLang="en-US" dirty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8418804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8" name="Rectangle 1026">
            <a:extLst>
              <a:ext uri="{FF2B5EF4-FFF2-40B4-BE49-F238E27FC236}">
                <a16:creationId xmlns:a16="http://schemas.microsoft.com/office/drawing/2014/main" id="{A3E1E502-3E9D-494A-A6D9-C6467FFE5D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Measures of Query Cost (Cont.)</a:t>
            </a:r>
          </a:p>
        </p:txBody>
      </p:sp>
      <p:sp>
        <p:nvSpPr>
          <p:cNvPr id="21507" name="Rectangle 1027">
            <a:extLst>
              <a:ext uri="{FF2B5EF4-FFF2-40B4-BE49-F238E27FC236}">
                <a16:creationId xmlns:a16="http://schemas.microsoft.com/office/drawing/2014/main" id="{B3CCAC2C-F516-42ED-A047-876AE173F07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2193" y="899065"/>
            <a:ext cx="5752730" cy="2304346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Required data may be buffer resident already, avoiding disk I/O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But hard to take into account for cost estimation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Several algorithms can reduce disk IO by using extra buffer space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Amount of real memory available to buffer depends on other concurrent queries and OS processes, known only during execution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Worst case estimates assume that no data is initially in buffer  and only the minimum amount of memory needed for the operation is available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But more optimistic estimates are used in practice</a:t>
            </a:r>
          </a:p>
          <a:p>
            <a:endParaRPr lang="en-US" altLang="en-US" dirty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8552487"/>
      </p:ext>
    </p:extLst>
  </p:cSld>
  <p:clrMapOvr>
    <a:masterClrMapping/>
  </p:clrMapOvr>
  <p:transition advTm="7472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2">
            <a:extLst>
              <a:ext uri="{FF2B5EF4-FFF2-40B4-BE49-F238E27FC236}">
                <a16:creationId xmlns:a16="http://schemas.microsoft.com/office/drawing/2014/main" id="{879B8AA5-A0A8-4838-ADA1-686E9F72FF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Join Operation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229C29A8-5587-4BF6-ABF6-F0C97C489F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8851" y="864896"/>
            <a:ext cx="5656974" cy="2827719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Several different algorithms to implement joins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Nested-loop join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Block nested-loop join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Indexed nested-loop join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Merge-join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Hash-join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Choice based on cost estimate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Examples use the following information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Number of records of </a:t>
            </a:r>
            <a:r>
              <a:rPr lang="en-US" altLang="en-US" i="1" dirty="0">
                <a:ea typeface="MS PGothic" panose="020B0600070205080204" pitchFamily="34" charset="-128"/>
              </a:rPr>
              <a:t>student</a:t>
            </a:r>
            <a:r>
              <a:rPr lang="en-US" altLang="en-US" dirty="0">
                <a:ea typeface="MS PGothic" panose="020B0600070205080204" pitchFamily="34" charset="-128"/>
              </a:rPr>
              <a:t>:  5,000     </a:t>
            </a:r>
            <a:r>
              <a:rPr lang="en-US" altLang="en-US" i="1" dirty="0">
                <a:ea typeface="MS PGothic" panose="020B0600070205080204" pitchFamily="34" charset="-128"/>
              </a:rPr>
              <a:t>takes</a:t>
            </a:r>
            <a:r>
              <a:rPr lang="en-US" altLang="en-US" dirty="0">
                <a:ea typeface="MS PGothic" panose="020B0600070205080204" pitchFamily="34" charset="-128"/>
              </a:rPr>
              <a:t>: 10,000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Number of blocks of   </a:t>
            </a:r>
            <a:r>
              <a:rPr lang="en-US" altLang="en-US" i="1" dirty="0">
                <a:ea typeface="MS PGothic" panose="020B0600070205080204" pitchFamily="34" charset="-128"/>
              </a:rPr>
              <a:t>student</a:t>
            </a:r>
            <a:r>
              <a:rPr lang="en-US" altLang="en-US" dirty="0">
                <a:ea typeface="MS PGothic" panose="020B0600070205080204" pitchFamily="34" charset="-128"/>
              </a:rPr>
              <a:t>:     100     </a:t>
            </a:r>
            <a:r>
              <a:rPr lang="en-US" altLang="en-US" i="1" dirty="0">
                <a:ea typeface="MS PGothic" panose="020B0600070205080204" pitchFamily="34" charset="-128"/>
              </a:rPr>
              <a:t>takes</a:t>
            </a:r>
            <a:r>
              <a:rPr lang="en-US" altLang="en-US" dirty="0">
                <a:ea typeface="MS PGothic" panose="020B0600070205080204" pitchFamily="34" charset="-128"/>
              </a:rPr>
              <a:t>:      400</a:t>
            </a:r>
          </a:p>
          <a:p>
            <a:pPr lvl="1"/>
            <a:endParaRPr lang="en-US" altLang="en-US" dirty="0">
              <a:ea typeface="MS PGothic" panose="020B0600070205080204" pitchFamily="34" charset="-128"/>
            </a:endParaRPr>
          </a:p>
          <a:p>
            <a:r>
              <a:rPr lang="en-US" altLang="en-US" dirty="0">
                <a:ea typeface="MS PGothic" panose="020B0600070205080204" pitchFamily="34" charset="-128"/>
              </a:rPr>
              <a:t>R JOIN L = L JOIN R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R is scan table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L is probe</a:t>
            </a:r>
          </a:p>
        </p:txBody>
      </p:sp>
    </p:spTree>
    <p:extLst>
      <p:ext uri="{BB962C8B-B14F-4D97-AF65-F5344CB8AC3E}">
        <p14:creationId xmlns:p14="http://schemas.microsoft.com/office/powerpoint/2010/main" val="23916825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Rectangle 1026">
            <a:extLst>
              <a:ext uri="{FF2B5EF4-FFF2-40B4-BE49-F238E27FC236}">
                <a16:creationId xmlns:a16="http://schemas.microsoft.com/office/drawing/2014/main" id="{91286922-3E05-43EB-BC96-525D4D8EE6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Nested-Loop Join</a:t>
            </a:r>
          </a:p>
        </p:txBody>
      </p:sp>
      <p:sp>
        <p:nvSpPr>
          <p:cNvPr id="52227" name="Rectangle 1027">
            <a:extLst>
              <a:ext uri="{FF2B5EF4-FFF2-40B4-BE49-F238E27FC236}">
                <a16:creationId xmlns:a16="http://schemas.microsoft.com/office/drawing/2014/main" id="{D21FCF93-DB51-4923-B080-101A70BED1C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8851" y="866208"/>
            <a:ext cx="5797060" cy="2412629"/>
          </a:xfrm>
        </p:spPr>
        <p:txBody>
          <a:bodyPr/>
          <a:lstStyle/>
          <a:p>
            <a:pPr>
              <a:tabLst>
                <a:tab pos="346472" algn="l"/>
                <a:tab pos="638175" algn="l"/>
              </a:tabLst>
            </a:pPr>
            <a:r>
              <a:rPr lang="en-US" altLang="en-US" dirty="0">
                <a:ea typeface="MS PGothic" panose="020B0600070205080204" pitchFamily="34" charset="-128"/>
              </a:rPr>
              <a:t>To compute the theta join       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 </a:t>
            </a:r>
            <a:r>
              <a:rPr lang="en-IN" altLang="en-US" dirty="0">
                <a:ea typeface="MS PGothic" panose="020B0600070205080204" pitchFamily="34" charset="-128"/>
              </a:rPr>
              <a:t>⨝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b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     </a:t>
            </a: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for each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tuple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 in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 do begin</a:t>
            </a:r>
            <a:b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	        for each tuple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 in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 do begin</a:t>
            </a:r>
            <a:b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		    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test pair 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,t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 to see if they satisfy the join condition 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 </a:t>
            </a:r>
            <a:b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		     if they do, add </a:t>
            </a:r>
            <a:r>
              <a:rPr lang="en-US" altLang="en-US" i="1" dirty="0" err="1">
                <a:ea typeface="MS PGothic" panose="020B0600070205080204" pitchFamily="34" charset="-128"/>
                <a:sym typeface="Greek Symbols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Greek Symbols" pitchFamily="18" charset="2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 • </a:t>
            </a:r>
            <a:r>
              <a:rPr lang="en-US" altLang="en-US" i="1" dirty="0" err="1">
                <a:ea typeface="MS PGothic" panose="020B0600070205080204" pitchFamily="34" charset="-128"/>
                <a:sym typeface="Greek Symbols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Greek Symbols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to the result.</a:t>
            </a:r>
            <a:b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	        </a:t>
            </a:r>
            <a:r>
              <a:rPr lang="en-US" altLang="en-US" b="1" dirty="0">
                <a:ea typeface="MS PGothic" panose="020B0600070205080204" pitchFamily="34" charset="-128"/>
                <a:sym typeface="Greek Symbols" pitchFamily="18" charset="2"/>
              </a:rPr>
              <a:t>end</a:t>
            </a:r>
            <a:br>
              <a:rPr lang="en-US" altLang="en-US" b="1" dirty="0">
                <a:ea typeface="MS PGothic" panose="020B0600070205080204" pitchFamily="34" charset="-128"/>
                <a:sym typeface="Greek Symbols" pitchFamily="18" charset="2"/>
              </a:rPr>
            </a:br>
            <a:r>
              <a:rPr lang="en-US" altLang="en-US" b="1" dirty="0">
                <a:ea typeface="MS PGothic" panose="020B0600070205080204" pitchFamily="34" charset="-128"/>
                <a:sym typeface="Greek Symbols" pitchFamily="18" charset="2"/>
              </a:rPr>
              <a:t>     </a:t>
            </a:r>
            <a:r>
              <a:rPr lang="en-US" altLang="en-US" b="1" dirty="0" err="1">
                <a:ea typeface="MS PGothic" panose="020B0600070205080204" pitchFamily="34" charset="-128"/>
                <a:sym typeface="Greek Symbols" pitchFamily="18" charset="2"/>
              </a:rPr>
              <a:t>end</a:t>
            </a:r>
            <a:endParaRPr lang="en-US" altLang="en-US" dirty="0">
              <a:ea typeface="MS PGothic" panose="020B0600070205080204" pitchFamily="34" charset="-128"/>
              <a:sym typeface="Greek Symbols" pitchFamily="18" charset="2"/>
            </a:endParaRPr>
          </a:p>
          <a:p>
            <a:pPr>
              <a:tabLst>
                <a:tab pos="346472" algn="l"/>
                <a:tab pos="638175" algn="l"/>
              </a:tabLst>
            </a:pP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r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 is called the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outer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relation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and 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the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inner relation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of the join.</a:t>
            </a:r>
          </a:p>
          <a:p>
            <a:pPr>
              <a:tabLst>
                <a:tab pos="346472" algn="l"/>
                <a:tab pos="638175" algn="l"/>
              </a:tabLst>
            </a:pP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Requires no indices and can be used with any kind of join condition.</a:t>
            </a:r>
          </a:p>
          <a:p>
            <a:pPr>
              <a:tabLst>
                <a:tab pos="346472" algn="l"/>
                <a:tab pos="638175" algn="l"/>
              </a:tabLst>
            </a:pP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Expensive since it examines every pair of tuples in the two relations. </a:t>
            </a:r>
          </a:p>
        </p:txBody>
      </p:sp>
    </p:spTree>
    <p:extLst>
      <p:ext uri="{BB962C8B-B14F-4D97-AF65-F5344CB8AC3E}">
        <p14:creationId xmlns:p14="http://schemas.microsoft.com/office/powerpoint/2010/main" val="1204832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NoSQL Models 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5FE6A9FA-67FB-9442-A7C5-64B82F5B38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(S21): </a:t>
            </a:r>
            <a:r>
              <a:rPr lang="en-US" altLang="en-US" sz="1050" dirty="0">
                <a:solidFill>
                  <a:schemeClr val="bg1"/>
                </a:solidFill>
              </a:rPr>
              <a:t>Lecture 10: MongoDB, NoSQL, Query Processing</a:t>
            </a: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8260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2">
            <a:extLst>
              <a:ext uri="{FF2B5EF4-FFF2-40B4-BE49-F238E27FC236}">
                <a16:creationId xmlns:a16="http://schemas.microsoft.com/office/drawing/2014/main" id="{AC6F6974-A8C7-4393-82EB-2846C81D08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Indexed Nested-Loop Join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4D40F014-D3E9-4914-80EE-CCDD23D0099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5535" y="860166"/>
            <a:ext cx="5413334" cy="33781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Index lookups can replace file scans if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join is an </a:t>
            </a:r>
            <a:r>
              <a:rPr lang="en-US" altLang="en-US" dirty="0" err="1">
                <a:ea typeface="MS PGothic" panose="020B0600070205080204" pitchFamily="34" charset="-128"/>
              </a:rPr>
              <a:t>equi</a:t>
            </a:r>
            <a:r>
              <a:rPr lang="en-US" altLang="en-US" dirty="0">
                <a:ea typeface="MS PGothic" panose="020B0600070205080204" pitchFamily="34" charset="-128"/>
              </a:rPr>
              <a:t>-join or natural join and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an index is available on the inner relation</a:t>
            </a:r>
            <a:r>
              <a:rPr lang="ja-JP" altLang="en-US" dirty="0">
                <a:ea typeface="MS PGothic" panose="020B0600070205080204" pitchFamily="34" charset="-128"/>
              </a:rPr>
              <a:t>’</a:t>
            </a:r>
            <a:r>
              <a:rPr lang="en-US" altLang="ja-JP" dirty="0">
                <a:ea typeface="MS PGothic" panose="020B0600070205080204" pitchFamily="34" charset="-128"/>
              </a:rPr>
              <a:t>s join attribute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Can construct an index just to compute a join.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For each tuple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in the outer relation </a:t>
            </a:r>
            <a:r>
              <a:rPr lang="en-US" altLang="en-US" i="1" dirty="0">
                <a:ea typeface="MS PGothic" panose="020B0600070205080204" pitchFamily="34" charset="-128"/>
              </a:rPr>
              <a:t>r,</a:t>
            </a:r>
            <a:r>
              <a:rPr lang="en-US" altLang="en-US" dirty="0">
                <a:ea typeface="MS PGothic" panose="020B0600070205080204" pitchFamily="34" charset="-128"/>
              </a:rPr>
              <a:t> use the index to look up tuples in </a:t>
            </a:r>
            <a:r>
              <a:rPr lang="en-US" altLang="en-US" i="1" dirty="0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that satisfy the join condition with tuple </a:t>
            </a:r>
            <a:r>
              <a:rPr lang="en-US" altLang="en-US" i="1" dirty="0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Worst case:  buffer has space for only one page of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, and, for each tuple in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, we perform an index lookup on </a:t>
            </a:r>
            <a:r>
              <a:rPr lang="en-US" altLang="en-US" i="1" dirty="0">
                <a:ea typeface="MS PGothic" panose="020B0600070205080204" pitchFamily="34" charset="-128"/>
              </a:rPr>
              <a:t>s.</a:t>
            </a:r>
            <a:endParaRPr lang="en-US" altLang="en-US" dirty="0">
              <a:ea typeface="MS PGothic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Cost of the join:  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(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>
                <a:ea typeface="MS PGothic" panose="020B0600070205080204" pitchFamily="34" charset="-128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</a:rPr>
              <a:t>+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) + </a:t>
            </a:r>
            <a:r>
              <a:rPr lang="en-US" altLang="en-US" i="1" dirty="0" err="1">
                <a:ea typeface="MS PGothic" panose="020B0600070205080204" pitchFamily="34" charset="-128"/>
              </a:rPr>
              <a:t>n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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c</a:t>
            </a:r>
            <a:endParaRPr lang="en-US" altLang="en-US" dirty="0">
              <a:ea typeface="MS PGothic" panose="020B0600070205080204" pitchFamily="34" charset="-128"/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c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is the cost of traversing index and fetching all matching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tuples for one tuple or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endParaRPr lang="en-US" altLang="en-US" dirty="0">
              <a:ea typeface="MS PGothic" panose="020B0600070205080204" pitchFamily="34" charset="-128"/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c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can be estimated as cost of a single selection on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using the join condition.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If indices are available on join attributes of both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and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s,</a:t>
            </a:r>
            <a:b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use the relation with fewer tuples as the outer relation.</a:t>
            </a:r>
          </a:p>
        </p:txBody>
      </p:sp>
    </p:spTree>
    <p:extLst>
      <p:ext uri="{BB962C8B-B14F-4D97-AF65-F5344CB8AC3E}">
        <p14:creationId xmlns:p14="http://schemas.microsoft.com/office/powerpoint/2010/main" val="21027652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Rectangle 2">
            <a:extLst>
              <a:ext uri="{FF2B5EF4-FFF2-40B4-BE49-F238E27FC236}">
                <a16:creationId xmlns:a16="http://schemas.microsoft.com/office/drawing/2014/main" id="{0543EE86-49A1-4B2E-A768-5258983E98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Merge-Join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A970AC8B-5F83-483D-AF83-922F8CEC98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22142" y="945298"/>
            <a:ext cx="5955021" cy="1902979"/>
          </a:xfrm>
        </p:spPr>
        <p:txBody>
          <a:bodyPr/>
          <a:lstStyle/>
          <a:p>
            <a:pPr marL="0" indent="0">
              <a:lnSpc>
                <a:spcPct val="60000"/>
              </a:lnSpc>
              <a:buNone/>
            </a:pP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1.   </a:t>
            </a:r>
            <a:r>
              <a:rPr lang="en-US" altLang="en-US" dirty="0">
                <a:ea typeface="MS PGothic" panose="020B0600070205080204" pitchFamily="34" charset="-128"/>
              </a:rPr>
              <a:t>Sort both relations on their join attribute (if not already sorted on the join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en-US" dirty="0">
                <a:ea typeface="MS PGothic" panose="020B0600070205080204" pitchFamily="34" charset="-128"/>
              </a:rPr>
              <a:t>      attributes).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2.   </a:t>
            </a:r>
            <a:r>
              <a:rPr lang="en-US" altLang="en-US" dirty="0">
                <a:ea typeface="MS PGothic" panose="020B0600070205080204" pitchFamily="34" charset="-128"/>
              </a:rPr>
              <a:t>Merge the sorted relations to join them</a:t>
            </a:r>
          </a:p>
          <a:p>
            <a:pPr marL="342900" lvl="1" indent="0">
              <a:lnSpc>
                <a:spcPct val="90000"/>
              </a:lnSpc>
              <a:buNone/>
            </a:pPr>
            <a:r>
              <a:rPr lang="en-US" altLang="en-US" dirty="0">
                <a:solidFill>
                  <a:srgbClr val="FF9900"/>
                </a:solidFill>
                <a:ea typeface="MS PGothic" panose="020B0600070205080204" pitchFamily="34" charset="-128"/>
              </a:rPr>
              <a:t>1.   </a:t>
            </a:r>
            <a:r>
              <a:rPr lang="en-US" altLang="en-US" dirty="0">
                <a:ea typeface="MS PGothic" panose="020B0600070205080204" pitchFamily="34" charset="-128"/>
              </a:rPr>
              <a:t>Join step is similar to the merge stage of the sort-merge algorithm.  </a:t>
            </a:r>
          </a:p>
          <a:p>
            <a:pPr marL="342900" lvl="1" indent="0">
              <a:lnSpc>
                <a:spcPct val="60000"/>
              </a:lnSpc>
              <a:buNone/>
            </a:pPr>
            <a:r>
              <a:rPr lang="en-US" altLang="en-US" dirty="0">
                <a:solidFill>
                  <a:srgbClr val="FF9900"/>
                </a:solidFill>
                <a:ea typeface="MS PGothic" panose="020B0600070205080204" pitchFamily="34" charset="-128"/>
              </a:rPr>
              <a:t>2.   </a:t>
            </a:r>
            <a:r>
              <a:rPr lang="en-US" altLang="en-US" dirty="0">
                <a:ea typeface="MS PGothic" panose="020B0600070205080204" pitchFamily="34" charset="-128"/>
              </a:rPr>
              <a:t>Main difference is handling of duplicate values in join attribute — </a:t>
            </a:r>
          </a:p>
          <a:p>
            <a:pPr marL="342900" lvl="1" indent="0">
              <a:lnSpc>
                <a:spcPct val="60000"/>
              </a:lnSpc>
              <a:buNone/>
            </a:pPr>
            <a:r>
              <a:rPr lang="en-US" altLang="en-US" dirty="0">
                <a:ea typeface="MS PGothic" panose="020B0600070205080204" pitchFamily="34" charset="-128"/>
              </a:rPr>
              <a:t>      every pair with same value on join attribute must be matched</a:t>
            </a:r>
          </a:p>
          <a:p>
            <a:pPr marL="342900" lvl="1" indent="0">
              <a:lnSpc>
                <a:spcPct val="90000"/>
              </a:lnSpc>
              <a:buNone/>
            </a:pPr>
            <a:r>
              <a:rPr lang="en-US" altLang="en-US" dirty="0">
                <a:solidFill>
                  <a:srgbClr val="FF9900"/>
                </a:solidFill>
                <a:ea typeface="MS PGothic" panose="020B0600070205080204" pitchFamily="34" charset="-128"/>
              </a:rPr>
              <a:t>3.   </a:t>
            </a:r>
            <a:r>
              <a:rPr lang="en-US" altLang="en-US" dirty="0">
                <a:ea typeface="MS PGothic" panose="020B0600070205080204" pitchFamily="34" charset="-128"/>
              </a:rPr>
              <a:t>Detailed algorithm in book</a:t>
            </a:r>
          </a:p>
        </p:txBody>
      </p:sp>
      <p:pic>
        <p:nvPicPr>
          <p:cNvPr id="64516" name="Picture 10">
            <a:extLst>
              <a:ext uri="{FF2B5EF4-FFF2-40B4-BE49-F238E27FC236}">
                <a16:creationId xmlns:a16="http://schemas.microsoft.com/office/drawing/2014/main" id="{EB9A4822-0DB7-4C8A-88DB-460E67E7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630" y="2487323"/>
            <a:ext cx="1637617" cy="1648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01154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>
            <a:extLst>
              <a:ext uri="{FF2B5EF4-FFF2-40B4-BE49-F238E27FC236}">
                <a16:creationId xmlns:a16="http://schemas.microsoft.com/office/drawing/2014/main" id="{13E438D7-C598-4EDA-9E3F-8B9987EC8F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Merge-Join (Cont.)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B2137334-2ACC-454C-B8E0-4D483671418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8851" y="873920"/>
            <a:ext cx="5598539" cy="3222834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Can be used only for </a:t>
            </a:r>
            <a:r>
              <a:rPr lang="en-US" altLang="en-US" dirty="0" err="1">
                <a:ea typeface="MS PGothic" panose="020B0600070205080204" pitchFamily="34" charset="-128"/>
              </a:rPr>
              <a:t>equi</a:t>
            </a:r>
            <a:r>
              <a:rPr lang="en-US" altLang="en-US" dirty="0">
                <a:ea typeface="MS PGothic" panose="020B0600070205080204" pitchFamily="34" charset="-128"/>
              </a:rPr>
              <a:t>-joins and natural joins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Each block needs to be read only once (assuming all tuples for any given value of the join attributes fit in memory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Thus the cost of merge join is: 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         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 + 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 block transfers  +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 b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 + 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 b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  seeks</a:t>
            </a:r>
            <a:endParaRPr lang="en-US" altLang="en-US" dirty="0">
              <a:ea typeface="MS PGothic" panose="020B0600070205080204" pitchFamily="34" charset="-128"/>
            </a:endParaRPr>
          </a:p>
          <a:p>
            <a:pPr marL="342900" lvl="1" indent="0">
              <a:buNone/>
            </a:pPr>
            <a:r>
              <a:rPr lang="en-US" altLang="en-US" dirty="0">
                <a:ea typeface="MS PGothic" panose="020B0600070205080204" pitchFamily="34" charset="-128"/>
              </a:rPr>
              <a:t>       + the cost of sorting if relations are unsorted.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hybrid merge-join</a:t>
            </a:r>
            <a:r>
              <a:rPr lang="en-US" altLang="en-US" b="1" dirty="0">
                <a:ea typeface="MS PGothic" panose="020B0600070205080204" pitchFamily="34" charset="-128"/>
              </a:rPr>
              <a:t>: </a:t>
            </a:r>
            <a:r>
              <a:rPr lang="en-US" altLang="en-US" dirty="0">
                <a:ea typeface="MS PGothic" panose="020B0600070205080204" pitchFamily="34" charset="-128"/>
              </a:rPr>
              <a:t>If one relation is sorted, and the other has a secondary B</a:t>
            </a:r>
            <a:r>
              <a:rPr lang="en-US" altLang="en-US" baseline="30000" dirty="0">
                <a:ea typeface="MS PGothic" panose="020B0600070205080204" pitchFamily="34" charset="-128"/>
              </a:rPr>
              <a:t>+</a:t>
            </a:r>
            <a:r>
              <a:rPr lang="en-US" altLang="en-US" dirty="0">
                <a:ea typeface="MS PGothic" panose="020B0600070205080204" pitchFamily="34" charset="-128"/>
              </a:rPr>
              <a:t>-tree index on the join attribute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Merge the sorted relation with the leaf entries of the B</a:t>
            </a:r>
            <a:r>
              <a:rPr lang="en-US" altLang="en-US" baseline="30000" dirty="0">
                <a:ea typeface="MS PGothic" panose="020B0600070205080204" pitchFamily="34" charset="-128"/>
              </a:rPr>
              <a:t>+</a:t>
            </a:r>
            <a:r>
              <a:rPr lang="en-US" altLang="en-US" dirty="0">
                <a:ea typeface="MS PGothic" panose="020B0600070205080204" pitchFamily="34" charset="-128"/>
              </a:rPr>
              <a:t>-tree .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Sort the result on the addresses of the unsorted relation</a:t>
            </a:r>
            <a:r>
              <a:rPr lang="ja-JP" altLang="en-US" dirty="0">
                <a:ea typeface="MS PGothic" panose="020B0600070205080204" pitchFamily="34" charset="-128"/>
              </a:rPr>
              <a:t>’</a:t>
            </a:r>
            <a:r>
              <a:rPr lang="en-US" altLang="ja-JP" dirty="0">
                <a:ea typeface="MS PGothic" panose="020B0600070205080204" pitchFamily="34" charset="-128"/>
              </a:rPr>
              <a:t>s tuples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Scan the unsorted relation in physical address order and merge with previous result, to replace addresses by the actual tuples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Sequential scan more efficient than random lookup</a:t>
            </a:r>
          </a:p>
        </p:txBody>
      </p:sp>
    </p:spTree>
    <p:extLst>
      <p:ext uri="{BB962C8B-B14F-4D97-AF65-F5344CB8AC3E}">
        <p14:creationId xmlns:p14="http://schemas.microsoft.com/office/powerpoint/2010/main" val="42836164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Rectangle 2">
            <a:extLst>
              <a:ext uri="{FF2B5EF4-FFF2-40B4-BE49-F238E27FC236}">
                <a16:creationId xmlns:a16="http://schemas.microsoft.com/office/drawing/2014/main" id="{E449C0D3-B1B5-442F-8C15-9D1470DE1E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Hash-Join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74D9820F-1360-4789-A03A-243DEC74420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2194" y="883509"/>
            <a:ext cx="5666172" cy="2590612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Applicable for </a:t>
            </a:r>
            <a:r>
              <a:rPr lang="en-US" altLang="en-US" dirty="0" err="1">
                <a:ea typeface="MS PGothic" panose="020B0600070205080204" pitchFamily="34" charset="-128"/>
              </a:rPr>
              <a:t>equi</a:t>
            </a:r>
            <a:r>
              <a:rPr lang="en-US" altLang="en-US" dirty="0">
                <a:ea typeface="MS PGothic" panose="020B0600070205080204" pitchFamily="34" charset="-128"/>
              </a:rPr>
              <a:t>-joins and natural joins.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A hash function</a:t>
            </a:r>
            <a:r>
              <a:rPr lang="en-US" altLang="en-US" i="1" dirty="0">
                <a:ea typeface="MS PGothic" panose="020B0600070205080204" pitchFamily="34" charset="-128"/>
              </a:rPr>
              <a:t> h</a:t>
            </a:r>
            <a:r>
              <a:rPr lang="en-US" altLang="en-US" dirty="0">
                <a:ea typeface="MS PGothic" panose="020B0600070205080204" pitchFamily="34" charset="-128"/>
              </a:rPr>
              <a:t> is used to partition tuples of both relations </a:t>
            </a:r>
          </a:p>
          <a:p>
            <a:r>
              <a:rPr lang="en-US" altLang="en-US" i="1" dirty="0">
                <a:ea typeface="MS PGothic" panose="020B0600070205080204" pitchFamily="34" charset="-128"/>
              </a:rPr>
              <a:t>h</a:t>
            </a:r>
            <a:r>
              <a:rPr lang="en-US" altLang="en-US" dirty="0">
                <a:ea typeface="MS PGothic" panose="020B0600070205080204" pitchFamily="34" charset="-128"/>
              </a:rPr>
              <a:t> maps </a:t>
            </a:r>
            <a:r>
              <a:rPr lang="en-US" altLang="en-US" i="1" dirty="0" err="1">
                <a:ea typeface="MS PGothic" panose="020B0600070205080204" pitchFamily="34" charset="-128"/>
              </a:rPr>
              <a:t>JoinAttrs</a:t>
            </a:r>
            <a:r>
              <a:rPr lang="en-US" altLang="en-US" dirty="0">
                <a:ea typeface="MS PGothic" panose="020B0600070205080204" pitchFamily="34" charset="-128"/>
              </a:rPr>
              <a:t> values to {0, 1, ..., </a:t>
            </a:r>
            <a:r>
              <a:rPr lang="en-US" altLang="en-US" i="1" dirty="0">
                <a:ea typeface="MS PGothic" panose="020B0600070205080204" pitchFamily="34" charset="-128"/>
              </a:rPr>
              <a:t>n</a:t>
            </a:r>
            <a:r>
              <a:rPr lang="en-US" altLang="en-US" dirty="0">
                <a:ea typeface="MS PGothic" panose="020B0600070205080204" pitchFamily="34" charset="-128"/>
              </a:rPr>
              <a:t>}, where </a:t>
            </a:r>
            <a:r>
              <a:rPr lang="en-US" altLang="en-US" i="1" dirty="0" err="1">
                <a:ea typeface="MS PGothic" panose="020B0600070205080204" pitchFamily="34" charset="-128"/>
              </a:rPr>
              <a:t>JoinAttrs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denotes the common attributes of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 and </a:t>
            </a:r>
            <a:r>
              <a:rPr lang="en-US" altLang="en-US" i="1" dirty="0">
                <a:ea typeface="MS PGothic" panose="020B0600070205080204" pitchFamily="34" charset="-128"/>
              </a:rPr>
              <a:t>s </a:t>
            </a:r>
            <a:r>
              <a:rPr lang="en-US" altLang="en-US" dirty="0">
                <a:ea typeface="MS PGothic" panose="020B0600070205080204" pitchFamily="34" charset="-128"/>
              </a:rPr>
              <a:t>used in the natural join. </a:t>
            </a:r>
          </a:p>
          <a:p>
            <a:pPr lvl="1"/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</a:rPr>
              <a:t>0</a:t>
            </a:r>
            <a:r>
              <a:rPr lang="en-US" altLang="en-US" i="1" dirty="0">
                <a:ea typeface="MS PGothic" panose="020B0600070205080204" pitchFamily="34" charset="-128"/>
              </a:rPr>
              <a:t>, r</a:t>
            </a:r>
            <a:r>
              <a:rPr lang="en-US" altLang="en-US" i="1" baseline="-25000" dirty="0">
                <a:ea typeface="MS PGothic" panose="020B0600070205080204" pitchFamily="34" charset="-128"/>
              </a:rPr>
              <a:t>1</a:t>
            </a:r>
            <a:r>
              <a:rPr lang="en-US" altLang="en-US" i="1" dirty="0">
                <a:ea typeface="MS PGothic" panose="020B0600070205080204" pitchFamily="34" charset="-128"/>
              </a:rPr>
              <a:t>, . . .,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n</a:t>
            </a:r>
            <a:r>
              <a:rPr lang="en-US" altLang="en-US" dirty="0">
                <a:ea typeface="MS PGothic" panose="020B0600070205080204" pitchFamily="34" charset="-128"/>
              </a:rPr>
              <a:t> denote partitions of </a:t>
            </a:r>
            <a:r>
              <a:rPr lang="en-US" altLang="en-US" i="1" dirty="0">
                <a:ea typeface="MS PGothic" panose="020B0600070205080204" pitchFamily="34" charset="-128"/>
              </a:rPr>
              <a:t>r </a:t>
            </a:r>
            <a:r>
              <a:rPr lang="en-US" altLang="en-US" dirty="0">
                <a:ea typeface="MS PGothic" panose="020B0600070205080204" pitchFamily="34" charset="-128"/>
              </a:rPr>
              <a:t>tuples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Each tuple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 r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is put in partition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where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= h(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[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JoinAttrs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]).</a:t>
            </a:r>
          </a:p>
          <a:p>
            <a:pPr lvl="1"/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</a:rPr>
              <a:t>0</a:t>
            </a:r>
            <a:r>
              <a:rPr lang="en-US" altLang="en-US" i="1" dirty="0">
                <a:ea typeface="MS PGothic" panose="020B0600070205080204" pitchFamily="34" charset="-128"/>
              </a:rPr>
              <a:t>,, r</a:t>
            </a:r>
            <a:r>
              <a:rPr lang="en-US" altLang="en-US" i="1" baseline="-25000" dirty="0">
                <a:ea typeface="MS PGothic" panose="020B0600070205080204" pitchFamily="34" charset="-128"/>
              </a:rPr>
              <a:t>1</a:t>
            </a:r>
            <a:r>
              <a:rPr lang="en-US" altLang="en-US" i="1" dirty="0">
                <a:ea typeface="MS PGothic" panose="020B0600070205080204" pitchFamily="34" charset="-128"/>
              </a:rPr>
              <a:t>. . .,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n</a:t>
            </a:r>
            <a:r>
              <a:rPr lang="en-US" altLang="en-US" dirty="0">
                <a:ea typeface="MS PGothic" panose="020B0600070205080204" pitchFamily="34" charset="-128"/>
              </a:rPr>
              <a:t> denotes partitions of </a:t>
            </a:r>
            <a:r>
              <a:rPr lang="en-US" altLang="en-US" i="1" dirty="0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tuples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Each tuple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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is put in partition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, where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= h(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[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JoinAttrs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]).</a:t>
            </a:r>
          </a:p>
          <a:p>
            <a:r>
              <a:rPr lang="en-US" altLang="en-US" i="1" dirty="0">
                <a:ea typeface="MS PGothic" panose="020B0600070205080204" pitchFamily="34" charset="-128"/>
              </a:rPr>
              <a:t>Note: </a:t>
            </a:r>
            <a:r>
              <a:rPr lang="en-US" altLang="en-US" dirty="0">
                <a:ea typeface="MS PGothic" panose="020B0600070205080204" pitchFamily="34" charset="-128"/>
              </a:rPr>
              <a:t>In book,  Figure 12.10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i="1" baseline="-25000" dirty="0">
                <a:ea typeface="MS PGothic" panose="020B0600070205080204" pitchFamily="34" charset="-128"/>
              </a:rPr>
              <a:t>   </a:t>
            </a:r>
            <a:r>
              <a:rPr lang="en-US" altLang="en-US" dirty="0">
                <a:ea typeface="MS PGothic" panose="020B0600070205080204" pitchFamily="34" charset="-128"/>
              </a:rPr>
              <a:t>is denoted as </a:t>
            </a:r>
            <a:r>
              <a:rPr lang="en-US" altLang="en-US" i="1" dirty="0" err="1">
                <a:ea typeface="MS PGothic" panose="020B0600070205080204" pitchFamily="34" charset="-128"/>
              </a:rPr>
              <a:t>H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ri</a:t>
            </a:r>
            <a:r>
              <a:rPr lang="en-US" altLang="en-US" i="1" baseline="-25000" dirty="0">
                <a:ea typeface="MS PGothic" panose="020B0600070205080204" pitchFamily="34" charset="-128"/>
              </a:rPr>
              <a:t>,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i="1" baseline="-25000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is denoted as </a:t>
            </a:r>
            <a:r>
              <a:rPr lang="en-US" altLang="en-US" i="1" dirty="0" err="1">
                <a:ea typeface="MS PGothic" panose="020B0600070205080204" pitchFamily="34" charset="-128"/>
              </a:rPr>
              <a:t>H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baseline="-25000" dirty="0">
                <a:ea typeface="MS PGothic" panose="020B0600070205080204" pitchFamily="34" charset="-128"/>
              </a:rPr>
              <a:t>  </a:t>
            </a:r>
            <a:r>
              <a:rPr lang="en-US" altLang="en-US" dirty="0">
                <a:ea typeface="MS PGothic" panose="020B0600070205080204" pitchFamily="34" charset="-128"/>
              </a:rPr>
              <a:t>and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i="1" dirty="0">
                <a:ea typeface="MS PGothic" panose="020B0600070205080204" pitchFamily="34" charset="-128"/>
              </a:rPr>
              <a:t> n</a:t>
            </a:r>
            <a:r>
              <a:rPr lang="en-US" altLang="en-US" i="1" baseline="-25000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is denoted as </a:t>
            </a:r>
            <a:r>
              <a:rPr lang="en-US" altLang="en-US" i="1" dirty="0" err="1">
                <a:ea typeface="MS PGothic" panose="020B0600070205080204" pitchFamily="34" charset="-128"/>
              </a:rPr>
              <a:t>n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h</a:t>
            </a:r>
            <a:r>
              <a:rPr lang="en-US" altLang="en-US" i="1" baseline="-25000" dirty="0">
                <a:ea typeface="MS PGothic" panose="020B0600070205080204" pitchFamily="34" charset="-128"/>
              </a:rPr>
              <a:t>. </a:t>
            </a:r>
          </a:p>
          <a:p>
            <a:endParaRPr lang="en-US" altLang="en-US" i="1" baseline="-25000" dirty="0">
              <a:ea typeface="MS PGothic" panose="020B0600070205080204" pitchFamily="34" charset="-128"/>
            </a:endParaRPr>
          </a:p>
          <a:p>
            <a:r>
              <a:rPr lang="en-US" altLang="en-US" sz="2000" i="1" baseline="-25000" dirty="0">
                <a:ea typeface="MS PGothic" panose="020B0600070205080204" pitchFamily="34" charset="-128"/>
              </a:rPr>
              <a:t>R JOIN L --&gt; O(R*L)</a:t>
            </a:r>
          </a:p>
          <a:p>
            <a:r>
              <a:rPr lang="en-US" altLang="en-US" sz="2000" i="1" baseline="-25000" dirty="0">
                <a:ea typeface="MS PGothic" panose="020B0600070205080204" pitchFamily="34" charset="-128"/>
              </a:rPr>
              <a:t>1. Build a hash index on L </a:t>
            </a:r>
            <a:r>
              <a:rPr lang="en-US" altLang="en-US" sz="2000" i="1" baseline="-25000" dirty="0">
                <a:ea typeface="MS PGothic" panose="020B0600070205080204" pitchFamily="34" charset="-128"/>
                <a:sym typeface="Wingdings" pitchFamily="2" charset="2"/>
              </a:rPr>
              <a:t> O(L)</a:t>
            </a:r>
          </a:p>
          <a:p>
            <a:r>
              <a:rPr lang="en-US" altLang="en-US" sz="2000" i="1" baseline="-25000" dirty="0">
                <a:ea typeface="MS PGothic" panose="020B0600070205080204" pitchFamily="34" charset="-128"/>
                <a:sym typeface="Wingdings" pitchFamily="2" charset="2"/>
              </a:rPr>
              <a:t>O (R) * O(1) + O(L)</a:t>
            </a:r>
            <a:endParaRPr lang="en-US" altLang="en-US" sz="2000" dirty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07084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2">
            <a:extLst>
              <a:ext uri="{FF2B5EF4-FFF2-40B4-BE49-F238E27FC236}">
                <a16:creationId xmlns:a16="http://schemas.microsoft.com/office/drawing/2014/main" id="{74E34440-0C98-4ADA-BA4C-BAEBEDF015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Hash-Join (Cont.)</a:t>
            </a:r>
          </a:p>
        </p:txBody>
      </p:sp>
      <p:pic>
        <p:nvPicPr>
          <p:cNvPr id="70659" name="Picture 8">
            <a:extLst>
              <a:ext uri="{FF2B5EF4-FFF2-40B4-BE49-F238E27FC236}">
                <a16:creationId xmlns:a16="http://schemas.microsoft.com/office/drawing/2014/main" id="{EBE0E4E7-07C2-4B72-9B27-F9B80E26A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238" y="1031296"/>
            <a:ext cx="3064355" cy="3080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67476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>
            <a:extLst>
              <a:ext uri="{FF2B5EF4-FFF2-40B4-BE49-F238E27FC236}">
                <a16:creationId xmlns:a16="http://schemas.microsoft.com/office/drawing/2014/main" id="{48CAA5AF-67A3-4585-9C6F-0592EA7C4C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Hash-Join (Cont.)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2BB958A5-6618-4B98-BAA4-FEA5A47509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68875" y="826874"/>
            <a:ext cx="5646199" cy="1474167"/>
          </a:xfrm>
        </p:spPr>
        <p:txBody>
          <a:bodyPr/>
          <a:lstStyle/>
          <a:p>
            <a:r>
              <a:rPr lang="en-US" altLang="en-US" i="1" dirty="0">
                <a:ea typeface="MS PGothic" panose="020B0600070205080204" pitchFamily="34" charset="-128"/>
              </a:rPr>
              <a:t>r  </a:t>
            </a:r>
            <a:r>
              <a:rPr lang="en-US" altLang="en-US" dirty="0">
                <a:ea typeface="MS PGothic" panose="020B0600070205080204" pitchFamily="34" charset="-128"/>
              </a:rPr>
              <a:t>tuples in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need only to be compared with </a:t>
            </a:r>
            <a:r>
              <a:rPr lang="en-US" altLang="en-US" i="1" dirty="0">
                <a:ea typeface="MS PGothic" panose="020B0600070205080204" pitchFamily="34" charset="-128"/>
              </a:rPr>
              <a:t>s </a:t>
            </a:r>
            <a:r>
              <a:rPr lang="en-US" altLang="en-US" dirty="0">
                <a:ea typeface="MS PGothic" panose="020B0600070205080204" pitchFamily="34" charset="-128"/>
              </a:rPr>
              <a:t>tuples in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Need not be compared with </a:t>
            </a:r>
            <a:r>
              <a:rPr lang="en-US" altLang="en-US" i="1" dirty="0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tuples in any other partition, since: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an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 tuple and an </a:t>
            </a:r>
            <a:r>
              <a:rPr lang="en-US" altLang="en-US" i="1" dirty="0">
                <a:ea typeface="MS PGothic" panose="020B0600070205080204" pitchFamily="34" charset="-128"/>
              </a:rPr>
              <a:t>s </a:t>
            </a:r>
            <a:r>
              <a:rPr lang="en-US" altLang="en-US" dirty="0">
                <a:ea typeface="MS PGothic" panose="020B0600070205080204" pitchFamily="34" charset="-128"/>
              </a:rPr>
              <a:t>tuple that satisfy the join condition will have the same value for the join attributes.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If that value is hashed to some value </a:t>
            </a:r>
            <a:r>
              <a:rPr lang="en-US" altLang="en-US" i="1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, the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 tuple has to be in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and the </a:t>
            </a:r>
            <a:r>
              <a:rPr lang="en-US" altLang="en-US" i="1" dirty="0">
                <a:ea typeface="MS PGothic" panose="020B0600070205080204" pitchFamily="34" charset="-128"/>
              </a:rPr>
              <a:t>s </a:t>
            </a:r>
            <a:r>
              <a:rPr lang="en-US" altLang="en-US" dirty="0">
                <a:ea typeface="MS PGothic" panose="020B0600070205080204" pitchFamily="34" charset="-128"/>
              </a:rPr>
              <a:t>tuple in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95889733"/>
      </p:ext>
    </p:extLst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Rectangle 2">
            <a:extLst>
              <a:ext uri="{FF2B5EF4-FFF2-40B4-BE49-F238E27FC236}">
                <a16:creationId xmlns:a16="http://schemas.microsoft.com/office/drawing/2014/main" id="{4C19BC0B-9814-430F-B171-DC17AF515F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Hash-Join Algorithm</a:t>
            </a: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F63281CE-1FCD-42D4-BD4A-8D618E6CF0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01789" y="1141810"/>
            <a:ext cx="5402909" cy="2467664"/>
          </a:xfrm>
        </p:spPr>
        <p:txBody>
          <a:bodyPr/>
          <a:lstStyle/>
          <a:p>
            <a:pPr>
              <a:buFont typeface="Monotype Sorts" pitchFamily="-65" charset="2"/>
              <a:buNone/>
            </a:pPr>
            <a:r>
              <a:rPr lang="en-US" altLang="en-US" dirty="0">
                <a:ea typeface="MS PGothic" panose="020B0600070205080204" pitchFamily="34" charset="-128"/>
              </a:rPr>
              <a:t>1.	Partition the relation </a:t>
            </a:r>
            <a:r>
              <a:rPr lang="en-US" altLang="en-US" i="1" dirty="0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using hashing function </a:t>
            </a:r>
            <a:r>
              <a:rPr lang="en-US" altLang="en-US" i="1" dirty="0">
                <a:ea typeface="MS PGothic" panose="020B0600070205080204" pitchFamily="34" charset="-128"/>
              </a:rPr>
              <a:t>h</a:t>
            </a:r>
            <a:r>
              <a:rPr lang="en-US" altLang="en-US" dirty="0">
                <a:ea typeface="MS PGothic" panose="020B0600070205080204" pitchFamily="34" charset="-128"/>
              </a:rPr>
              <a:t>.  When partitioning a relation, one block of memory is reserved as the output buffer for each partition.</a:t>
            </a:r>
          </a:p>
          <a:p>
            <a:pPr>
              <a:buFont typeface="Monotype Sorts" pitchFamily="-65" charset="2"/>
              <a:buNone/>
            </a:pPr>
            <a:r>
              <a:rPr lang="en-US" altLang="en-US" dirty="0">
                <a:ea typeface="MS PGothic" panose="020B0600070205080204" pitchFamily="34" charset="-128"/>
              </a:rPr>
              <a:t>2.	Partition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 similarly.</a:t>
            </a:r>
          </a:p>
          <a:p>
            <a:pPr>
              <a:buFont typeface="Monotype Sorts" pitchFamily="-65" charset="2"/>
              <a:buNone/>
            </a:pPr>
            <a:r>
              <a:rPr lang="en-US" altLang="en-US" dirty="0">
                <a:ea typeface="MS PGothic" panose="020B0600070205080204" pitchFamily="34" charset="-128"/>
              </a:rPr>
              <a:t>3.	For each </a:t>
            </a:r>
            <a:r>
              <a:rPr lang="en-US" altLang="en-US" i="1" dirty="0">
                <a:ea typeface="MS PGothic" panose="020B0600070205080204" pitchFamily="34" charset="-128"/>
              </a:rPr>
              <a:t>i:</a:t>
            </a:r>
            <a:endParaRPr lang="en-US" altLang="en-US" dirty="0">
              <a:ea typeface="MS PGothic" panose="020B0600070205080204" pitchFamily="34" charset="-128"/>
            </a:endParaRPr>
          </a:p>
          <a:p>
            <a:pPr marL="552450" lvl="1" indent="-209550">
              <a:buNone/>
            </a:pPr>
            <a:r>
              <a:rPr lang="en-US" altLang="en-US" dirty="0">
                <a:ea typeface="MS PGothic" panose="020B0600070205080204" pitchFamily="34" charset="-128"/>
              </a:rPr>
              <a:t>(a)	Load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into memory and build an in-memory hash index on it using the join attribute.  This hash index uses a different hash function than the earlier one </a:t>
            </a:r>
            <a:r>
              <a:rPr lang="en-US" altLang="en-US" i="1" dirty="0">
                <a:ea typeface="MS PGothic" panose="020B0600070205080204" pitchFamily="34" charset="-128"/>
              </a:rPr>
              <a:t>h.</a:t>
            </a:r>
            <a:endParaRPr lang="en-US" altLang="en-US" dirty="0">
              <a:ea typeface="MS PGothic" panose="020B0600070205080204" pitchFamily="34" charset="-128"/>
            </a:endParaRPr>
          </a:p>
          <a:p>
            <a:pPr marL="552450" lvl="1" indent="-209550">
              <a:buNone/>
            </a:pPr>
            <a:r>
              <a:rPr lang="en-US" altLang="en-US" dirty="0">
                <a:ea typeface="MS PGothic" panose="020B0600070205080204" pitchFamily="34" charset="-128"/>
              </a:rPr>
              <a:t>(b)	Read the tuples in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from the disk one by one.  For each tuple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 locate each matching tuple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in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using the in-memory hash index.  Output the concatenation of their attributes.</a:t>
            </a:r>
          </a:p>
        </p:txBody>
      </p:sp>
      <p:sp>
        <p:nvSpPr>
          <p:cNvPr id="74756" name="Text Box 4">
            <a:extLst>
              <a:ext uri="{FF2B5EF4-FFF2-40B4-BE49-F238E27FC236}">
                <a16:creationId xmlns:a16="http://schemas.microsoft.com/office/drawing/2014/main" id="{45789630-8926-4A06-8E70-2E740D63B8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2193" y="867762"/>
            <a:ext cx="3825734" cy="288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Monotype Sorts" pitchFamily="-65" charset="2"/>
              <a:buNone/>
              <a:tabLst/>
              <a:defRPr/>
            </a:pP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The hash-join of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r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and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is computed as follows.</a:t>
            </a:r>
          </a:p>
        </p:txBody>
      </p:sp>
      <p:sp>
        <p:nvSpPr>
          <p:cNvPr id="74757" name="Text Box 5">
            <a:extLst>
              <a:ext uri="{FF2B5EF4-FFF2-40B4-BE49-F238E27FC236}">
                <a16:creationId xmlns:a16="http://schemas.microsoft.com/office/drawing/2014/main" id="{692CBE19-D556-4D45-83B8-A73BB61FEA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1717" y="3710031"/>
            <a:ext cx="5690528" cy="288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Monotype Sorts" pitchFamily="-65" charset="2"/>
              <a:buNone/>
              <a:tabLst/>
              <a:defRPr/>
            </a:pP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Relation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is called the 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build input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and 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r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is called the 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probe input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5027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>
            <a:extLst>
              <a:ext uri="{FF2B5EF4-FFF2-40B4-BE49-F238E27FC236}">
                <a16:creationId xmlns:a16="http://schemas.microsoft.com/office/drawing/2014/main" id="{AF20C07A-BC1B-42FB-A66A-3B1318B3D9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Hash-Join algorithm (Cont.)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E22CD1C5-A5E7-4586-9733-7EBAE6D110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68876" y="826873"/>
            <a:ext cx="5639540" cy="3107453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The value </a:t>
            </a:r>
            <a:r>
              <a:rPr lang="en-US" altLang="en-US" i="1" dirty="0">
                <a:ea typeface="MS PGothic" panose="020B0600070205080204" pitchFamily="34" charset="-128"/>
              </a:rPr>
              <a:t>n</a:t>
            </a:r>
            <a:r>
              <a:rPr lang="en-US" altLang="en-US" dirty="0">
                <a:ea typeface="MS PGothic" panose="020B0600070205080204" pitchFamily="34" charset="-128"/>
              </a:rPr>
              <a:t> and the hash function </a:t>
            </a:r>
            <a:r>
              <a:rPr lang="en-US" altLang="en-US" i="1" dirty="0">
                <a:ea typeface="MS PGothic" panose="020B0600070205080204" pitchFamily="34" charset="-128"/>
              </a:rPr>
              <a:t>h</a:t>
            </a:r>
            <a:r>
              <a:rPr lang="en-US" altLang="en-US" dirty="0">
                <a:ea typeface="MS PGothic" panose="020B0600070205080204" pitchFamily="34" charset="-128"/>
              </a:rPr>
              <a:t> is chosen such that each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should fit in memory.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Typically n is chosen as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en-US" dirty="0" err="1">
                <a:ea typeface="MS PGothic" panose="020B0600070205080204" pitchFamily="34" charset="-128"/>
              </a:rPr>
              <a:t>b</a:t>
            </a:r>
            <a:r>
              <a:rPr lang="en-US" altLang="en-US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/M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</a:t>
            </a:r>
            <a:r>
              <a:rPr lang="en-US" altLang="en-US" dirty="0">
                <a:ea typeface="MS PGothic" panose="020B0600070205080204" pitchFamily="34" charset="-128"/>
              </a:rPr>
              <a:t> * f  where f is a </a:t>
            </a:r>
            <a:r>
              <a:rPr lang="ja-JP" altLang="en-US" dirty="0">
                <a:ea typeface="MS PGothic" panose="020B0600070205080204" pitchFamily="34" charset="-128"/>
              </a:rPr>
              <a:t>“</a:t>
            </a:r>
            <a:r>
              <a:rPr lang="en-US" altLang="ja-JP" b="1" dirty="0">
                <a:solidFill>
                  <a:srgbClr val="002060"/>
                </a:solidFill>
                <a:ea typeface="MS PGothic" panose="020B0600070205080204" pitchFamily="34" charset="-128"/>
              </a:rPr>
              <a:t>fudge factor</a:t>
            </a:r>
            <a:r>
              <a:rPr lang="ja-JP" altLang="en-US" dirty="0">
                <a:ea typeface="MS PGothic" panose="020B0600070205080204" pitchFamily="34" charset="-128"/>
              </a:rPr>
              <a:t>”</a:t>
            </a:r>
            <a:r>
              <a:rPr lang="en-US" altLang="ja-JP" dirty="0">
                <a:ea typeface="MS PGothic" panose="020B0600070205080204" pitchFamily="34" charset="-128"/>
              </a:rPr>
              <a:t>, typically around 1.2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The probe relation partitions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need not fit in memory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Recursive partitioning</a:t>
            </a:r>
            <a:r>
              <a:rPr lang="en-US" altLang="en-US" b="1" i="1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required if number of partitions </a:t>
            </a:r>
            <a:r>
              <a:rPr lang="en-US" altLang="en-US" i="1" dirty="0">
                <a:ea typeface="MS PGothic" panose="020B0600070205080204" pitchFamily="34" charset="-128"/>
              </a:rPr>
              <a:t>n </a:t>
            </a:r>
            <a:r>
              <a:rPr lang="en-US" altLang="en-US" dirty="0">
                <a:ea typeface="MS PGothic" panose="020B0600070205080204" pitchFamily="34" charset="-128"/>
              </a:rPr>
              <a:t>is greater than number of pages </a:t>
            </a:r>
            <a:r>
              <a:rPr lang="en-US" altLang="en-US" i="1" dirty="0">
                <a:ea typeface="MS PGothic" panose="020B0600070205080204" pitchFamily="34" charset="-128"/>
              </a:rPr>
              <a:t>M</a:t>
            </a:r>
            <a:r>
              <a:rPr lang="en-US" altLang="en-US" dirty="0">
                <a:ea typeface="MS PGothic" panose="020B0600070205080204" pitchFamily="34" charset="-128"/>
              </a:rPr>
              <a:t> of memory.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instead of partitioning </a:t>
            </a:r>
            <a:r>
              <a:rPr lang="en-US" altLang="en-US" i="1" dirty="0">
                <a:ea typeface="MS PGothic" panose="020B0600070205080204" pitchFamily="34" charset="-128"/>
              </a:rPr>
              <a:t>n</a:t>
            </a:r>
            <a:r>
              <a:rPr lang="en-US" altLang="en-US" dirty="0">
                <a:ea typeface="MS PGothic" panose="020B0600070205080204" pitchFamily="34" charset="-128"/>
              </a:rPr>
              <a:t> ways, use</a:t>
            </a:r>
            <a:r>
              <a:rPr lang="en-US" altLang="en-US" i="1" dirty="0">
                <a:ea typeface="MS PGothic" panose="020B0600070205080204" pitchFamily="34" charset="-128"/>
              </a:rPr>
              <a:t>  M – </a:t>
            </a:r>
            <a:r>
              <a:rPr lang="en-US" altLang="en-US" dirty="0">
                <a:ea typeface="MS PGothic" panose="020B0600070205080204" pitchFamily="34" charset="-128"/>
              </a:rPr>
              <a:t>1 partitions for 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Further partition the </a:t>
            </a:r>
            <a:r>
              <a:rPr lang="en-US" altLang="en-US" i="1" dirty="0">
                <a:ea typeface="MS PGothic" panose="020B0600070205080204" pitchFamily="34" charset="-128"/>
              </a:rPr>
              <a:t>M – </a:t>
            </a:r>
            <a:r>
              <a:rPr lang="en-US" altLang="en-US" dirty="0">
                <a:ea typeface="MS PGothic" panose="020B0600070205080204" pitchFamily="34" charset="-128"/>
              </a:rPr>
              <a:t>1 partitions using a different hash function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Use same partitioning method on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Rarely required: e.g., with block size of 4 KB, recursive partitioning not needed for relations of &lt; 1GB with memory size of 2MB, or relations of &lt; 36 GB with memory of 12 MB</a:t>
            </a:r>
          </a:p>
        </p:txBody>
      </p:sp>
    </p:spTree>
    <p:extLst>
      <p:ext uri="{BB962C8B-B14F-4D97-AF65-F5344CB8AC3E}">
        <p14:creationId xmlns:p14="http://schemas.microsoft.com/office/powerpoint/2010/main" val="24477220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2">
            <a:extLst>
              <a:ext uri="{FF2B5EF4-FFF2-40B4-BE49-F238E27FC236}">
                <a16:creationId xmlns:a16="http://schemas.microsoft.com/office/drawing/2014/main" id="{F9DEBEE7-80B5-46A7-AA65-8A28BCE012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Other Operations</a:t>
            </a:r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72B0884B-0A2B-4136-9A5F-5EA2E3782C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2192" y="871993"/>
            <a:ext cx="5451795" cy="2385557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Duplicate elimination </a:t>
            </a:r>
            <a:r>
              <a:rPr lang="en-US" altLang="en-US" dirty="0">
                <a:ea typeface="MS PGothic" panose="020B0600070205080204" pitchFamily="34" charset="-128"/>
              </a:rPr>
              <a:t>can be implemented via hashing or sorting.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On sorting duplicates will come adjacent to each other, and all but one set of duplicates can be deleted.  </a:t>
            </a:r>
          </a:p>
          <a:p>
            <a:pPr lvl="1"/>
            <a:r>
              <a:rPr lang="en-US" altLang="en-US" i="1" dirty="0">
                <a:ea typeface="MS PGothic" panose="020B0600070205080204" pitchFamily="34" charset="-128"/>
              </a:rPr>
              <a:t>Optimization: </a:t>
            </a:r>
            <a:r>
              <a:rPr lang="en-US" altLang="en-US" dirty="0">
                <a:ea typeface="MS PGothic" panose="020B0600070205080204" pitchFamily="34" charset="-128"/>
              </a:rPr>
              <a:t>duplicates can be deleted during run generation as well as at intermediate merge steps in external sort-merge.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Hashing is similar – duplicates will come into the same bucket.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Projection</a:t>
            </a:r>
            <a:r>
              <a:rPr lang="en-US" altLang="en-US" dirty="0">
                <a:ea typeface="MS PGothic" panose="020B0600070205080204" pitchFamily="34" charset="-128"/>
              </a:rPr>
              <a:t>: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perform projection on each tuple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followed by duplicate elimination. </a:t>
            </a:r>
            <a:endParaRPr lang="en-US" altLang="en-US" b="1" dirty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1135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>
            <a:extLst>
              <a:ext uri="{FF2B5EF4-FFF2-40B4-BE49-F238E27FC236}">
                <a16:creationId xmlns:a16="http://schemas.microsoft.com/office/drawing/2014/main" id="{2B4C0383-7AD0-4209-99D3-21904BE023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Other Operations : Aggregation</a:t>
            </a:r>
          </a:p>
        </p:txBody>
      </p:sp>
      <p:sp>
        <p:nvSpPr>
          <p:cNvPr id="351235" name="Rectangle 3">
            <a:extLst>
              <a:ext uri="{FF2B5EF4-FFF2-40B4-BE49-F238E27FC236}">
                <a16:creationId xmlns:a16="http://schemas.microsoft.com/office/drawing/2014/main" id="{3F09A406-91F2-42A0-9BDA-1A19D3843C6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95509" y="926137"/>
            <a:ext cx="5440844" cy="3305972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Aggregation</a:t>
            </a:r>
            <a:r>
              <a:rPr lang="en-US" altLang="en-US" dirty="0">
                <a:ea typeface="MS PGothic" panose="020B0600070205080204" pitchFamily="34" charset="-128"/>
              </a:rPr>
              <a:t> can be implemented in a manner similar to duplicate elimination.</a:t>
            </a:r>
          </a:p>
          <a:p>
            <a:pPr lvl="1"/>
            <a:r>
              <a:rPr lang="en-US" altLang="en-US" b="1" dirty="0">
                <a:ea typeface="MS PGothic" panose="020B0600070205080204" pitchFamily="34" charset="-128"/>
              </a:rPr>
              <a:t>Sorting</a:t>
            </a:r>
            <a:r>
              <a:rPr lang="en-US" altLang="en-US" dirty="0">
                <a:ea typeface="MS PGothic" panose="020B0600070205080204" pitchFamily="34" charset="-128"/>
              </a:rPr>
              <a:t> or </a:t>
            </a:r>
            <a:r>
              <a:rPr lang="en-US" altLang="en-US" b="1" dirty="0">
                <a:ea typeface="MS PGothic" panose="020B0600070205080204" pitchFamily="34" charset="-128"/>
              </a:rPr>
              <a:t>hashing</a:t>
            </a:r>
            <a:r>
              <a:rPr lang="en-US" altLang="en-US" dirty="0">
                <a:ea typeface="MS PGothic" panose="020B0600070205080204" pitchFamily="34" charset="-128"/>
              </a:rPr>
              <a:t> can be used to bring tuples in the same group together, and then the aggregate functions can be applied on each group.</a:t>
            </a:r>
            <a:r>
              <a:rPr lang="en-US" altLang="en-US" b="1" dirty="0">
                <a:ea typeface="MS PGothic" panose="020B0600070205080204" pitchFamily="34" charset="-128"/>
              </a:rPr>
              <a:t>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Optimization</a:t>
            </a:r>
            <a:r>
              <a:rPr lang="en-US" altLang="en-US" i="1" dirty="0">
                <a:ea typeface="MS PGothic" panose="020B0600070205080204" pitchFamily="34" charset="-128"/>
              </a:rPr>
              <a:t>: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partial aggregation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combine tuples in the same group during run generation and intermediate merges, by computing partial aggregate values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For count, min, max, sum: keep aggregate values on tuples found so far in the group.  </a:t>
            </a:r>
          </a:p>
          <a:p>
            <a:pPr lvl="3"/>
            <a:r>
              <a:rPr lang="en-US" altLang="en-US" dirty="0">
                <a:ea typeface="MS PGothic" panose="020B0600070205080204" pitchFamily="34" charset="-128"/>
              </a:rPr>
              <a:t>When combining partial aggregate for count, add up the partial aggregates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For </a:t>
            </a:r>
            <a:r>
              <a:rPr lang="en-US" altLang="en-US" dirty="0" err="1">
                <a:ea typeface="MS PGothic" panose="020B0600070205080204" pitchFamily="34" charset="-128"/>
              </a:rPr>
              <a:t>avg</a:t>
            </a:r>
            <a:r>
              <a:rPr lang="en-US" altLang="en-US" dirty="0">
                <a:ea typeface="MS PGothic" panose="020B0600070205080204" pitchFamily="34" charset="-128"/>
              </a:rPr>
              <a:t>, keep sum and count, and divide sum by count at the end</a:t>
            </a:r>
          </a:p>
        </p:txBody>
      </p:sp>
    </p:spTree>
    <p:extLst>
      <p:ext uri="{BB962C8B-B14F-4D97-AF65-F5344CB8AC3E}">
        <p14:creationId xmlns:p14="http://schemas.microsoft.com/office/powerpoint/2010/main" val="360717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23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7DA175-D02F-FA45-AAB8-C83746ABA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Simplistic Classification </a:t>
            </a:r>
            <a:r>
              <a:rPr lang="en-US" sz="1200" dirty="0"/>
              <a:t>(https://</a:t>
            </a:r>
            <a:r>
              <a:rPr lang="en-US" sz="1200" dirty="0" err="1"/>
              <a:t>medium.com</a:t>
            </a:r>
            <a:r>
              <a:rPr lang="en-US" sz="1200" dirty="0"/>
              <a:t>/</a:t>
            </a:r>
            <a:r>
              <a:rPr lang="en-US" sz="1200" dirty="0" err="1"/>
              <a:t>swlh</a:t>
            </a:r>
            <a:r>
              <a:rPr lang="en-US" sz="1200" dirty="0"/>
              <a:t>/4-types-of-nosql-databases-d88ad21f7d3b)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957948-B4D3-2944-A848-9113F25AB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52450"/>
            <a:ext cx="7559994" cy="4038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13F02C-5954-1A4C-9D76-AC0C87943105}"/>
              </a:ext>
            </a:extLst>
          </p:cNvPr>
          <p:cNvSpPr txBox="1"/>
          <p:nvPr/>
        </p:nvSpPr>
        <p:spPr>
          <a:xfrm>
            <a:off x="6470679" y="666749"/>
            <a:ext cx="1927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We will see OLAP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in a future lecture.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30B542-5A04-1F40-97AB-90352503497A}"/>
              </a:ext>
            </a:extLst>
          </p:cNvPr>
          <p:cNvSpPr txBox="1"/>
          <p:nvPr/>
        </p:nvSpPr>
        <p:spPr>
          <a:xfrm>
            <a:off x="81776" y="666750"/>
            <a:ext cx="2090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Relational is the</a:t>
            </a:r>
            <a:br>
              <a:rPr lang="en-US" dirty="0"/>
            </a:br>
            <a:r>
              <a:rPr lang="en-US" dirty="0"/>
              <a:t>foundational model.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722A2-B237-1943-8853-EEF7239ACCF3}"/>
              </a:ext>
            </a:extLst>
          </p:cNvPr>
          <p:cNvSpPr txBox="1"/>
          <p:nvPr/>
        </p:nvSpPr>
        <p:spPr>
          <a:xfrm>
            <a:off x="81776" y="1706267"/>
            <a:ext cx="2212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We covered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graphs and examples.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9AF9D8-A61E-8840-8A4C-830734D89224}"/>
              </a:ext>
            </a:extLst>
          </p:cNvPr>
          <p:cNvSpPr/>
          <p:nvPr/>
        </p:nvSpPr>
        <p:spPr>
          <a:xfrm>
            <a:off x="2133600" y="2724150"/>
            <a:ext cx="1600200" cy="175260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530A6E-F0D7-7D44-9DFD-E9755563F927}"/>
              </a:ext>
            </a:extLst>
          </p:cNvPr>
          <p:cNvCxnSpPr/>
          <p:nvPr/>
        </p:nvCxnSpPr>
        <p:spPr>
          <a:xfrm>
            <a:off x="1676400" y="2352598"/>
            <a:ext cx="457200" cy="37155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52AC73E-1139-DF48-A840-DF1C97B37164}"/>
              </a:ext>
            </a:extLst>
          </p:cNvPr>
          <p:cNvSpPr/>
          <p:nvPr/>
        </p:nvSpPr>
        <p:spPr>
          <a:xfrm>
            <a:off x="4279547" y="895350"/>
            <a:ext cx="1810132" cy="145724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14A85D1-CF39-434C-B531-200C9BF5AC40}"/>
              </a:ext>
            </a:extLst>
          </p:cNvPr>
          <p:cNvCxnSpPr>
            <a:cxnSpLocks/>
          </p:cNvCxnSpPr>
          <p:nvPr/>
        </p:nvCxnSpPr>
        <p:spPr>
          <a:xfrm flipH="1">
            <a:off x="6172200" y="1252422"/>
            <a:ext cx="424036" cy="283088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9ACE2A6-C18E-384C-A1C8-9577E5CBA821}"/>
              </a:ext>
            </a:extLst>
          </p:cNvPr>
          <p:cNvSpPr/>
          <p:nvPr/>
        </p:nvSpPr>
        <p:spPr>
          <a:xfrm>
            <a:off x="4109224" y="2695498"/>
            <a:ext cx="1810132" cy="18955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0720E4-D620-384F-881B-3EC15477B9FF}"/>
              </a:ext>
            </a:extLst>
          </p:cNvPr>
          <p:cNvCxnSpPr>
            <a:cxnSpLocks/>
          </p:cNvCxnSpPr>
          <p:nvPr/>
        </p:nvCxnSpPr>
        <p:spPr>
          <a:xfrm flipH="1">
            <a:off x="5986202" y="2235482"/>
            <a:ext cx="1100398" cy="582622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ECD34C0-9BCD-1847-B9FD-4E6AC811A492}"/>
              </a:ext>
            </a:extLst>
          </p:cNvPr>
          <p:cNvSpPr txBox="1"/>
          <p:nvPr/>
        </p:nvSpPr>
        <p:spPr>
          <a:xfrm>
            <a:off x="7005691" y="1589151"/>
            <a:ext cx="19369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Subject of this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lecture and part of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HW4</a:t>
            </a:r>
          </a:p>
        </p:txBody>
      </p:sp>
    </p:spTree>
    <p:extLst>
      <p:ext uri="{BB962C8B-B14F-4D97-AF65-F5344CB8AC3E}">
        <p14:creationId xmlns:p14="http://schemas.microsoft.com/office/powerpoint/2010/main" val="11177557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4" name="Rectangle 2">
            <a:extLst>
              <a:ext uri="{FF2B5EF4-FFF2-40B4-BE49-F238E27FC236}">
                <a16:creationId xmlns:a16="http://schemas.microsoft.com/office/drawing/2014/main" id="{DAD3CFC1-2C2A-42D2-A575-828A9E8A7D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Evaluation of Expressions</a:t>
            </a:r>
          </a:p>
        </p:txBody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A77B05E4-D4F7-4717-B352-991F9A2BAFA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5534" y="878038"/>
            <a:ext cx="5454160" cy="1970465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So far: we have seen algorithms for individual operations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Alternatives for evaluating an entire expression tree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Materialization</a:t>
            </a:r>
            <a:r>
              <a:rPr lang="en-US" altLang="en-US" dirty="0">
                <a:ea typeface="MS PGothic" panose="020B0600070205080204" pitchFamily="34" charset="-128"/>
              </a:rPr>
              <a:t>:  generate results of an expression whose inputs are relations or are already computed,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materialize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(store) it on disk.  Repeat.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Pipelining</a:t>
            </a:r>
            <a:r>
              <a:rPr lang="en-US" altLang="en-US" dirty="0">
                <a:ea typeface="MS PGothic" panose="020B0600070205080204" pitchFamily="34" charset="-128"/>
              </a:rPr>
              <a:t>:  pass on tuples to parent operations even as an operation is being executed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We study above alternatives in more detail</a:t>
            </a:r>
          </a:p>
        </p:txBody>
      </p:sp>
    </p:spTree>
    <p:extLst>
      <p:ext uri="{BB962C8B-B14F-4D97-AF65-F5344CB8AC3E}">
        <p14:creationId xmlns:p14="http://schemas.microsoft.com/office/powerpoint/2010/main" val="26891076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>
            <a:extLst>
              <a:ext uri="{FF2B5EF4-FFF2-40B4-BE49-F238E27FC236}">
                <a16:creationId xmlns:a16="http://schemas.microsoft.com/office/drawing/2014/main" id="{B75B16A1-B58F-4CB3-AA24-54C6642B9A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Materialization</a:t>
            </a:r>
          </a:p>
        </p:txBody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AB83BF51-4205-4CC7-9E7F-33401B9B87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5534" y="866825"/>
            <a:ext cx="5466436" cy="1573426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Materialized evaluation</a:t>
            </a:r>
            <a:r>
              <a:rPr lang="en-US" altLang="en-US" dirty="0">
                <a:ea typeface="MS PGothic" panose="020B0600070205080204" pitchFamily="34" charset="-128"/>
              </a:rPr>
              <a:t>:</a:t>
            </a:r>
            <a:r>
              <a:rPr lang="en-US" altLang="en-US" b="1" dirty="0">
                <a:ea typeface="MS PGothic" panose="020B0600070205080204" pitchFamily="34" charset="-128"/>
              </a:rPr>
              <a:t>  </a:t>
            </a:r>
            <a:r>
              <a:rPr lang="en-US" altLang="en-US" dirty="0">
                <a:ea typeface="MS PGothic" panose="020B0600070205080204" pitchFamily="34" charset="-128"/>
              </a:rPr>
              <a:t>evaluate one operation at a time, starting at the lowest-level.  Use intermediate results materialized into temporary relations to evaluate next-level operations.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E.g., in figure below, compute and store</a:t>
            </a:r>
            <a:br>
              <a:rPr lang="en-US" altLang="en-US" dirty="0">
                <a:ea typeface="MS PGothic" panose="020B0600070205080204" pitchFamily="34" charset="-128"/>
              </a:rPr>
            </a:br>
            <a:br>
              <a:rPr lang="en-US" altLang="en-US" dirty="0">
                <a:ea typeface="MS PGothic" panose="020B0600070205080204" pitchFamily="34" charset="-128"/>
              </a:rPr>
            </a:b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then compute the store its join with </a:t>
            </a:r>
            <a:r>
              <a:rPr lang="en-US" altLang="en-US" i="1" dirty="0">
                <a:ea typeface="MS PGothic" panose="020B0600070205080204" pitchFamily="34" charset="-128"/>
              </a:rPr>
              <a:t>instructor, </a:t>
            </a:r>
            <a:r>
              <a:rPr lang="en-US" altLang="en-US" dirty="0">
                <a:ea typeface="MS PGothic" panose="020B0600070205080204" pitchFamily="34" charset="-128"/>
              </a:rPr>
              <a:t>and finally compute the projection on </a:t>
            </a:r>
            <a:r>
              <a:rPr lang="en-US" altLang="en-US" i="1" dirty="0">
                <a:ea typeface="MS PGothic" panose="020B0600070205080204" pitchFamily="34" charset="-128"/>
              </a:rPr>
              <a:t>name. </a:t>
            </a:r>
            <a:endParaRPr lang="en-US" altLang="en-US" b="1" i="1" dirty="0">
              <a:ea typeface="MS PGothic" panose="020B0600070205080204" pitchFamily="34" charset="-128"/>
            </a:endParaRPr>
          </a:p>
        </p:txBody>
      </p:sp>
      <p:graphicFrame>
        <p:nvGraphicFramePr>
          <p:cNvPr id="102404" name="Object 2">
            <a:extLst>
              <a:ext uri="{FF2B5EF4-FFF2-40B4-BE49-F238E27FC236}">
                <a16:creationId xmlns:a16="http://schemas.microsoft.com/office/drawing/2014/main" id="{046F3984-63E5-43B3-97DD-A0384B4EA3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31399" y="1713899"/>
          <a:ext cx="2539604" cy="363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7" name="Equation" r:id="rId4" imgW="1676400" imgH="241300" progId="">
                  <p:embed/>
                </p:oleObj>
              </mc:Choice>
              <mc:Fallback>
                <p:oleObj name="Equation" r:id="rId4" imgW="1676400" imgH="241300" progId="">
                  <p:embed/>
                  <p:pic>
                    <p:nvPicPr>
                      <p:cNvPr id="102404" name="Object 2">
                        <a:extLst>
                          <a:ext uri="{FF2B5EF4-FFF2-40B4-BE49-F238E27FC236}">
                            <a16:creationId xmlns:a16="http://schemas.microsoft.com/office/drawing/2014/main" id="{046F3984-63E5-43B3-97DD-A0384B4EA3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1399" y="1713899"/>
                        <a:ext cx="2539604" cy="363141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405" name="Picture 14">
            <a:extLst>
              <a:ext uri="{FF2B5EF4-FFF2-40B4-BE49-F238E27FC236}">
                <a16:creationId xmlns:a16="http://schemas.microsoft.com/office/drawing/2014/main" id="{B56C90A5-F0AE-475D-8135-EDB0B4958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367" y="2625356"/>
            <a:ext cx="2130122" cy="1577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37042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>
            <a:extLst>
              <a:ext uri="{FF2B5EF4-FFF2-40B4-BE49-F238E27FC236}">
                <a16:creationId xmlns:a16="http://schemas.microsoft.com/office/drawing/2014/main" id="{53B60583-6953-4FCC-ABE5-6B7EE1F2A9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Materialization (Cont.)</a:t>
            </a:r>
          </a:p>
        </p:txBody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2A76FFE1-8C22-447B-8523-476FD73297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5534" y="866213"/>
            <a:ext cx="5599591" cy="2232154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Materialized evaluation is always applicable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Cost of writing results to disk and reading them back can be quite high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Our cost formulas for operations ignore cost of writing results to disk, so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Overall cost  =  Sum of costs of individual operations + 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                         cost of writing intermediate results to disk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Double buffering</a:t>
            </a:r>
            <a:r>
              <a:rPr lang="en-US" altLang="en-US" dirty="0">
                <a:ea typeface="MS PGothic" panose="020B0600070205080204" pitchFamily="34" charset="-128"/>
              </a:rPr>
              <a:t>: use two output buffers for each operation, when one is full write it to disk while the other is getting filled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Allows overlap of disk writes with computation and reduces execution time</a:t>
            </a:r>
          </a:p>
        </p:txBody>
      </p:sp>
    </p:spTree>
    <p:extLst>
      <p:ext uri="{BB962C8B-B14F-4D97-AF65-F5344CB8AC3E}">
        <p14:creationId xmlns:p14="http://schemas.microsoft.com/office/powerpoint/2010/main" val="7065420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050">
            <a:extLst>
              <a:ext uri="{FF2B5EF4-FFF2-40B4-BE49-F238E27FC236}">
                <a16:creationId xmlns:a16="http://schemas.microsoft.com/office/drawing/2014/main" id="{08BE99F7-675F-4CF6-B440-2AF8B1C375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Pipelining</a:t>
            </a:r>
          </a:p>
        </p:txBody>
      </p:sp>
      <p:sp>
        <p:nvSpPr>
          <p:cNvPr id="106499" name="Rectangle 2051">
            <a:extLst>
              <a:ext uri="{FF2B5EF4-FFF2-40B4-BE49-F238E27FC236}">
                <a16:creationId xmlns:a16="http://schemas.microsoft.com/office/drawing/2014/main" id="{96D60249-A125-4E6A-AC6B-5F3808DCAF4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2192" y="889165"/>
            <a:ext cx="5700166" cy="300819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Pipelined evaluation</a:t>
            </a:r>
            <a:r>
              <a:rPr lang="en-US" altLang="en-US" dirty="0">
                <a:ea typeface="MS PGothic" panose="020B0600070205080204" pitchFamily="34" charset="-128"/>
              </a:rPr>
              <a:t>:  evaluate several operations simultaneously, passing the results of one operation on to the next.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E.g., in previous expression tree, don</a:t>
            </a:r>
            <a:r>
              <a:rPr lang="ja-JP" altLang="en-US" dirty="0">
                <a:ea typeface="MS PGothic" panose="020B0600070205080204" pitchFamily="34" charset="-128"/>
              </a:rPr>
              <a:t>’</a:t>
            </a:r>
            <a:r>
              <a:rPr lang="en-US" altLang="ja-JP" dirty="0">
                <a:ea typeface="MS PGothic" panose="020B0600070205080204" pitchFamily="34" charset="-128"/>
              </a:rPr>
              <a:t>t store result of</a:t>
            </a:r>
            <a:br>
              <a:rPr lang="en-US" altLang="ja-JP" dirty="0">
                <a:ea typeface="MS PGothic" panose="020B0600070205080204" pitchFamily="34" charset="-128"/>
              </a:rPr>
            </a:br>
            <a:br>
              <a:rPr lang="en-US" altLang="ja-JP" dirty="0">
                <a:ea typeface="MS PGothic" panose="020B0600070205080204" pitchFamily="34" charset="-128"/>
              </a:rPr>
            </a:br>
            <a:r>
              <a:rPr lang="en-US" altLang="ja-JP" dirty="0">
                <a:ea typeface="MS PGothic" panose="020B0600070205080204" pitchFamily="34" charset="-128"/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instead, pass tuples directly to the join..  Similarly, don</a:t>
            </a:r>
            <a:r>
              <a:rPr lang="ja-JP" altLang="en-US" dirty="0">
                <a:ea typeface="MS PGothic" panose="020B0600070205080204" pitchFamily="34" charset="-128"/>
              </a:rPr>
              <a:t>’</a:t>
            </a:r>
            <a:r>
              <a:rPr lang="en-US" altLang="ja-JP" dirty="0">
                <a:ea typeface="MS PGothic" panose="020B0600070205080204" pitchFamily="34" charset="-128"/>
              </a:rPr>
              <a:t>t store result of join, pass tuples directly to projection. 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Much cheaper than materialization: no need to store a temporary relation to disk.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Pipelining may not always be possible – e.g., sort, hash-join. 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For pipelining to be effective, use evaluation algorithms that generate output tuples even as tuples are received for inputs to the operation. 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Pipelines can be executed in two ways: 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demand driven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and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producer driven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</a:p>
        </p:txBody>
      </p:sp>
      <p:graphicFrame>
        <p:nvGraphicFramePr>
          <p:cNvPr id="106500" name="Object 5">
            <a:extLst>
              <a:ext uri="{FF2B5EF4-FFF2-40B4-BE49-F238E27FC236}">
                <a16:creationId xmlns:a16="http://schemas.microsoft.com/office/drawing/2014/main" id="{4F0A48FF-087B-401A-A1C0-B05A20AB04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36803" y="1502802"/>
          <a:ext cx="2539604" cy="363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1" name="Equation" r:id="rId4" imgW="1676400" imgH="241300" progId="">
                  <p:embed/>
                </p:oleObj>
              </mc:Choice>
              <mc:Fallback>
                <p:oleObj name="Equation" r:id="rId4" imgW="1676400" imgH="241300" progId="">
                  <p:embed/>
                  <p:pic>
                    <p:nvPicPr>
                      <p:cNvPr id="106500" name="Object 5">
                        <a:extLst>
                          <a:ext uri="{FF2B5EF4-FFF2-40B4-BE49-F238E27FC236}">
                            <a16:creationId xmlns:a16="http://schemas.microsoft.com/office/drawing/2014/main" id="{4F0A48FF-087B-401A-A1C0-B05A20AB04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6803" y="1502802"/>
                        <a:ext cx="2539604" cy="363141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17258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Rectangle 2">
            <a:extLst>
              <a:ext uri="{FF2B5EF4-FFF2-40B4-BE49-F238E27FC236}">
                <a16:creationId xmlns:a16="http://schemas.microsoft.com/office/drawing/2014/main" id="{3D969869-47E9-4D95-B1BC-52547E73B0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Pipelining (Cont.)</a:t>
            </a:r>
          </a:p>
        </p:txBody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0F65DC46-5F18-44FC-BC85-911914755D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5534" y="865773"/>
            <a:ext cx="5652857" cy="3721064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In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demand driven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or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lazy</a:t>
            </a:r>
            <a:r>
              <a:rPr lang="en-US" altLang="en-US" b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evaluation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system repeatedly requests next tuple  from top level operation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Each operation requests  next tuple from children operations as required, in order to output its next tuple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In between calls, operation has to maintain </a:t>
            </a:r>
            <a:r>
              <a:rPr lang="ja-JP" altLang="en-US" dirty="0">
                <a:ea typeface="MS PGothic" panose="020B0600070205080204" pitchFamily="34" charset="-128"/>
              </a:rPr>
              <a:t>“</a:t>
            </a:r>
            <a:r>
              <a:rPr lang="en-US" altLang="ja-JP" b="1" dirty="0">
                <a:solidFill>
                  <a:srgbClr val="002060"/>
                </a:solidFill>
                <a:ea typeface="MS PGothic" panose="020B0600070205080204" pitchFamily="34" charset="-128"/>
              </a:rPr>
              <a:t>state</a:t>
            </a:r>
            <a:r>
              <a:rPr lang="ja-JP" altLang="en-US" dirty="0">
                <a:ea typeface="MS PGothic" panose="020B0600070205080204" pitchFamily="34" charset="-128"/>
              </a:rPr>
              <a:t>”</a:t>
            </a:r>
            <a:r>
              <a:rPr lang="en-US" altLang="ja-JP" dirty="0">
                <a:ea typeface="MS PGothic" panose="020B0600070205080204" pitchFamily="34" charset="-128"/>
              </a:rPr>
              <a:t> so it knows what to return next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In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producer-driven</a:t>
            </a:r>
            <a:r>
              <a:rPr lang="en-US" altLang="en-US" dirty="0">
                <a:ea typeface="MS PGothic" panose="020B0600070205080204" pitchFamily="34" charset="-128"/>
              </a:rPr>
              <a:t> or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eager</a:t>
            </a:r>
            <a:r>
              <a:rPr lang="en-US" altLang="en-US" dirty="0">
                <a:ea typeface="MS PGothic" panose="020B0600070205080204" pitchFamily="34" charset="-128"/>
              </a:rPr>
              <a:t> pipelining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Operators produce tuples eagerly and pass them up to their parents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Buffer maintained between operators, child puts tuples in buffer, parent removes tuples from buffer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if buffer is full, child waits till there is space in the buffer, and then generates more tuples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System schedules operations that have space in output buffer and can process more input tuples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Alternative name: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pull</a:t>
            </a:r>
            <a:r>
              <a:rPr lang="en-US" altLang="en-US" dirty="0">
                <a:ea typeface="MS PGothic" panose="020B0600070205080204" pitchFamily="34" charset="-128"/>
              </a:rPr>
              <a:t> and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push</a:t>
            </a:r>
            <a:r>
              <a:rPr lang="en-US" altLang="en-US" dirty="0">
                <a:ea typeface="MS PGothic" panose="020B0600070205080204" pitchFamily="34" charset="-128"/>
              </a:rPr>
              <a:t> models of pipelining</a:t>
            </a:r>
          </a:p>
          <a:p>
            <a:pPr>
              <a:buFont typeface="Monotype Sorts" pitchFamily="-65" charset="2"/>
              <a:buNone/>
            </a:pPr>
            <a:endParaRPr lang="en-US" altLang="en-US" dirty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51631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>
            <a:extLst>
              <a:ext uri="{FF2B5EF4-FFF2-40B4-BE49-F238E27FC236}">
                <a16:creationId xmlns:a16="http://schemas.microsoft.com/office/drawing/2014/main" id="{3EF99701-7A8B-4FEC-B522-3B9840E1BF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Pipelining (Cont.)</a:t>
            </a:r>
          </a:p>
        </p:txBody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6F533134-555E-43F5-B79B-23B670FAF34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9190" y="886798"/>
            <a:ext cx="5609252" cy="3233786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Implementation of demand-driven pipelining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Each operation is implemented as an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iterator</a:t>
            </a:r>
            <a:r>
              <a:rPr lang="en-US" altLang="en-US" dirty="0">
                <a:ea typeface="MS PGothic" panose="020B0600070205080204" pitchFamily="34" charset="-128"/>
              </a:rPr>
              <a:t> implementing the following operations</a:t>
            </a:r>
          </a:p>
          <a:p>
            <a:pPr lvl="2">
              <a:lnSpc>
                <a:spcPct val="90000"/>
              </a:lnSpc>
            </a:pPr>
            <a:r>
              <a:rPr lang="en-US" altLang="en-US" b="1" dirty="0">
                <a:ea typeface="MS PGothic" panose="020B0600070205080204" pitchFamily="34" charset="-128"/>
              </a:rPr>
              <a:t>open()</a:t>
            </a:r>
          </a:p>
          <a:p>
            <a:pPr lvl="3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E.g., file scan: initialize file scan</a:t>
            </a:r>
          </a:p>
          <a:p>
            <a:pPr lvl="4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 state: pointer to beginning of file</a:t>
            </a:r>
          </a:p>
          <a:p>
            <a:pPr lvl="3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E.g., merge join: sort relations;</a:t>
            </a:r>
          </a:p>
          <a:p>
            <a:pPr lvl="4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 state: pointers to beginning of sorted relations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 </a:t>
            </a:r>
            <a:r>
              <a:rPr lang="en-US" altLang="en-US" b="1" dirty="0">
                <a:ea typeface="MS PGothic" panose="020B0600070205080204" pitchFamily="34" charset="-128"/>
              </a:rPr>
              <a:t>next()</a:t>
            </a:r>
          </a:p>
          <a:p>
            <a:pPr lvl="3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E.g., for file scan: Output next tuple, and advance and store file pointer</a:t>
            </a:r>
          </a:p>
          <a:p>
            <a:pPr lvl="3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E.g., for merge join:  continue with merge from earlier state till next output tuple is found.  Save pointers as iterator state.</a:t>
            </a:r>
          </a:p>
          <a:p>
            <a:pPr lvl="2">
              <a:lnSpc>
                <a:spcPct val="90000"/>
              </a:lnSpc>
            </a:pPr>
            <a:r>
              <a:rPr lang="en-US" altLang="en-US" b="1" dirty="0">
                <a:ea typeface="MS PGothic" panose="020B0600070205080204" pitchFamily="34" charset="-128"/>
              </a:rPr>
              <a:t>close()</a:t>
            </a:r>
          </a:p>
          <a:p>
            <a:pPr>
              <a:lnSpc>
                <a:spcPct val="90000"/>
              </a:lnSpc>
            </a:pPr>
            <a:endParaRPr lang="en-US" altLang="en-US" dirty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14874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2ED66B-4AFB-8347-9F7B-16610C5DF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90550"/>
            <a:ext cx="4267200" cy="4038600"/>
          </a:xfrm>
        </p:spPr>
        <p:txBody>
          <a:bodyPr/>
          <a:lstStyle/>
          <a:p>
            <a:r>
              <a:rPr lang="en-US" sz="1600" dirty="0"/>
              <a:t>The data is nested:</a:t>
            </a:r>
          </a:p>
          <a:p>
            <a:pPr lvl="1"/>
            <a:r>
              <a:rPr lang="en-US" sz="1400" dirty="0"/>
              <a:t>Post contains multiple</a:t>
            </a:r>
          </a:p>
          <a:p>
            <a:pPr lvl="2"/>
            <a:r>
              <a:rPr lang="en-US" sz="1200" dirty="0"/>
              <a:t>Follow-ups which contain multiple</a:t>
            </a:r>
          </a:p>
          <a:p>
            <a:pPr lvl="3"/>
            <a:r>
              <a:rPr lang="en-US" sz="1100" dirty="0"/>
              <a:t>Comments</a:t>
            </a:r>
          </a:p>
          <a:p>
            <a:r>
              <a:rPr lang="en-US" sz="1600" dirty="0"/>
              <a:t>There are multi-valued attributes,</a:t>
            </a:r>
            <a:br>
              <a:rPr lang="en-US" sz="1600" dirty="0"/>
            </a:br>
            <a:r>
              <a:rPr lang="en-US" sz="1600" dirty="0"/>
              <a:t>e.g. Labels: [HW1, HW2, ... ...]</a:t>
            </a:r>
          </a:p>
          <a:p>
            <a:r>
              <a:rPr lang="en-US" sz="1600" dirty="0"/>
              <a:t>There are a lot of “optional values:”</a:t>
            </a:r>
          </a:p>
          <a:p>
            <a:pPr lvl="1"/>
            <a:r>
              <a:rPr lang="en-US" sz="1400" dirty="0"/>
              <a:t>Good Answer</a:t>
            </a:r>
          </a:p>
          <a:p>
            <a:pPr lvl="1"/>
            <a:r>
              <a:rPr lang="en-US" sz="1400" dirty="0"/>
              <a:t>Helpful</a:t>
            </a:r>
          </a:p>
          <a:p>
            <a:pPr lvl="1"/>
            <a:r>
              <a:rPr lang="en-US" sz="1400" dirty="0"/>
              <a:t>Pinned</a:t>
            </a:r>
          </a:p>
          <a:p>
            <a:pPr lvl="1"/>
            <a:r>
              <a:rPr lang="en-US" sz="1400" dirty="0"/>
              <a:t>Visibility</a:t>
            </a:r>
          </a:p>
          <a:p>
            <a:pPr lvl="1"/>
            <a:r>
              <a:rPr lang="en-US" sz="1400" dirty="0"/>
              <a:t>Poll values</a:t>
            </a:r>
          </a:p>
          <a:p>
            <a:pPr lvl="1"/>
            <a:r>
              <a:rPr lang="en-US" sz="1400" dirty="0"/>
              <a:t>... ...</a:t>
            </a:r>
          </a:p>
          <a:p>
            <a:r>
              <a:rPr lang="en-US" sz="1600" dirty="0"/>
              <a:t>The Relational Model does not handle</a:t>
            </a:r>
            <a:br>
              <a:rPr lang="en-US" sz="1600" dirty="0"/>
            </a:br>
            <a:r>
              <a:rPr lang="en-US" sz="1600" dirty="0"/>
              <a:t>this type of data well.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C4FAD8-5534-CE4F-AC98-1AB0DD1A8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Piazza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BC92B6-D21E-384B-9714-AD6761374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839" y="133350"/>
            <a:ext cx="4514389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11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AC7A04-1F23-9A42-83A9-69AC7CA82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Documents versus Relational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DDBAB-78A5-9E46-B0CD-C08505A97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64002"/>
            <a:ext cx="6569996" cy="401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15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1B2399-89A7-1142-9FDA-F78A57CBD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Row versus Document:</a:t>
            </a:r>
          </a:p>
          <a:p>
            <a:pPr lvl="1"/>
            <a:r>
              <a:rPr lang="en-US" dirty="0"/>
              <a:t>Relational: All rows in a table MUST have the same columns with same types:</a:t>
            </a:r>
          </a:p>
          <a:p>
            <a:pPr lvl="1"/>
            <a:r>
              <a:rPr lang="en-US" dirty="0"/>
              <a:t>Document: Documents can have arbitrary set of attributes.</a:t>
            </a:r>
          </a:p>
          <a:p>
            <a:r>
              <a:rPr lang="en-US" dirty="0"/>
              <a:t>Column versus Field:</a:t>
            </a:r>
          </a:p>
          <a:p>
            <a:pPr lvl="1"/>
            <a:r>
              <a:rPr lang="en-US" dirty="0"/>
              <a:t>Relational: A column must be an atomic type, e.g. string, number, date, ... ...</a:t>
            </a:r>
          </a:p>
          <a:p>
            <a:pPr lvl="1"/>
            <a:r>
              <a:rPr lang="en-US" dirty="0"/>
              <a:t>Document: A field may be:</a:t>
            </a:r>
          </a:p>
          <a:p>
            <a:pPr lvl="2"/>
            <a:r>
              <a:rPr lang="en-US" dirty="0"/>
              <a:t>An atomic type.</a:t>
            </a:r>
          </a:p>
          <a:p>
            <a:pPr lvl="2"/>
            <a:r>
              <a:rPr lang="en-US" dirty="0"/>
              <a:t>A List (i.e. array)</a:t>
            </a:r>
          </a:p>
          <a:p>
            <a:pPr lvl="2"/>
            <a:r>
              <a:rPr lang="en-US" dirty="0"/>
              <a:t>A Map (i.e. dictionary)</a:t>
            </a:r>
          </a:p>
          <a:p>
            <a:r>
              <a:rPr lang="en-US" dirty="0"/>
              <a:t>Nesting:</a:t>
            </a:r>
          </a:p>
          <a:p>
            <a:pPr lvl="1"/>
            <a:r>
              <a:rPr lang="en-US" dirty="0"/>
              <a:t>Rows do not contain rows.</a:t>
            </a:r>
          </a:p>
          <a:p>
            <a:pPr lvl="1"/>
            <a:r>
              <a:rPr lang="en-US" dirty="0"/>
              <a:t>Documents can contain documents.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3F7ACE-CBFB-5449-9865-4072A2990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Ultimately, What this Comes Down to Is ... ...</a:t>
            </a:r>
          </a:p>
        </p:txBody>
      </p:sp>
    </p:spTree>
    <p:extLst>
      <p:ext uri="{BB962C8B-B14F-4D97-AF65-F5344CB8AC3E}">
        <p14:creationId xmlns:p14="http://schemas.microsoft.com/office/powerpoint/2010/main" val="5364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0C0"/>
        </a:solidFill>
        <a:ln w="2857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Dell_16x9_Template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1_db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1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1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b" id="{854B61EF-CFBF-4F4D-90C6-BAB015E35D01}" vid="{BC3EFCCA-7EC7-446B-8189-3ECEF79E3264}"/>
    </a:ext>
  </a:extLst>
</a:theme>
</file>

<file path=ppt/theme/theme6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sharepoint/v3/field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76158</TotalTime>
  <Words>4866</Words>
  <Application>Microsoft Macintosh PowerPoint</Application>
  <PresentationFormat>On-screen Show (16:9)</PresentationFormat>
  <Paragraphs>561</Paragraphs>
  <Slides>65</Slides>
  <Notes>38</Notes>
  <HiddenSlides>1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87" baseType="lpstr">
      <vt:lpstr>Amazon Ember</vt:lpstr>
      <vt:lpstr>Arial</vt:lpstr>
      <vt:lpstr>Arial Black</vt:lpstr>
      <vt:lpstr>Calibri</vt:lpstr>
      <vt:lpstr>Century Schoolbook</vt:lpstr>
      <vt:lpstr>Helvetica</vt:lpstr>
      <vt:lpstr>Monotype Sorts</vt:lpstr>
      <vt:lpstr>Museo For Dell</vt:lpstr>
      <vt:lpstr>Museo For Dell 300</vt:lpstr>
      <vt:lpstr>Museo Sans For Dell</vt:lpstr>
      <vt:lpstr>Times New Roman</vt:lpstr>
      <vt:lpstr>Trebuchet MS</vt:lpstr>
      <vt:lpstr>urw-din</vt:lpstr>
      <vt:lpstr>Webdings</vt:lpstr>
      <vt:lpstr>Wingdings</vt:lpstr>
      <vt:lpstr>Office Theme</vt:lpstr>
      <vt:lpstr>1_Office Theme</vt:lpstr>
      <vt:lpstr>Dell_16x9_Template</vt:lpstr>
      <vt:lpstr>2_Office Theme</vt:lpstr>
      <vt:lpstr>1_db</vt:lpstr>
      <vt:lpstr>2_db-5-grey</vt:lpstr>
      <vt:lpstr>Equation</vt:lpstr>
      <vt:lpstr>PowerPoint Presentation</vt:lpstr>
      <vt:lpstr>PowerPoint Presentation</vt:lpstr>
      <vt:lpstr>PowerPoint Presentation</vt:lpstr>
      <vt:lpstr>Contents</vt:lpstr>
      <vt:lpstr>PowerPoint Presentation</vt:lpstr>
      <vt:lpstr>Simplistic Classification (https://medium.com/swlh/4-types-of-nosql-databases-d88ad21f7d3b)</vt:lpstr>
      <vt:lpstr>Consider Piazza</vt:lpstr>
      <vt:lpstr>Documents versus Relational</vt:lpstr>
      <vt:lpstr>Ultimately, What this Comes Down to Is ... ...</vt:lpstr>
      <vt:lpstr>PowerPoint Presentation</vt:lpstr>
      <vt:lpstr>The Dreaded Game of Thrones Data</vt:lpstr>
      <vt:lpstr>Expressing Weak Entity Sets</vt:lpstr>
      <vt:lpstr>GOT Seasons, Episodes, Scenes, Characters</vt:lpstr>
      <vt:lpstr>PowerPoint Presentation</vt:lpstr>
      <vt:lpstr>PowerPoint Presentation</vt:lpstr>
      <vt:lpstr>Database Adoption (https://db-engines.com/en/ranking)</vt:lpstr>
      <vt:lpstr>Database Adoption (https://db-engines.com/en/ranking)</vt:lpstr>
      <vt:lpstr>Multi-model Database</vt:lpstr>
      <vt:lpstr>Motivation: Some Datamodels are Nested</vt:lpstr>
      <vt:lpstr>Documents</vt:lpstr>
      <vt:lpstr>Documents</vt:lpstr>
      <vt:lpstr>PowerPoint Presentation</vt:lpstr>
      <vt:lpstr>MongoDB Concepts</vt:lpstr>
      <vt:lpstr>Core Operations</vt:lpstr>
      <vt:lpstr>find()</vt:lpstr>
      <vt:lpstr>Generate Code</vt:lpstr>
      <vt:lpstr>Result is not Quite You Expect</vt:lpstr>
      <vt:lpstr>Result is not Quite You Expect</vt:lpstr>
      <vt:lpstr>Datamodel Impedance Match/Mismatch</vt:lpstr>
      <vt:lpstr>More Fun – Data Types</vt:lpstr>
      <vt:lpstr>(Some) MongoDB CRUD Operations</vt:lpstr>
      <vt:lpstr>(Some) MongdoDB Pipeline Operators</vt:lpstr>
      <vt:lpstr>MongoDB Checkpoint</vt:lpstr>
      <vt:lpstr>PowerPoint Presentation</vt:lpstr>
      <vt:lpstr>PowerPoint Presentation</vt:lpstr>
      <vt:lpstr>Query Compilation</vt:lpstr>
      <vt:lpstr>Parsing and Execution</vt:lpstr>
      <vt:lpstr>Query Processing Overview</vt:lpstr>
      <vt:lpstr>PowerPoint Presentation</vt:lpstr>
      <vt:lpstr>Chapter 15:  Query Processing</vt:lpstr>
      <vt:lpstr>Basic Steps in Query Processing</vt:lpstr>
      <vt:lpstr>Basic Steps in Query Processing (Cont.)</vt:lpstr>
      <vt:lpstr>Basic Steps in Query Processing: Optimization</vt:lpstr>
      <vt:lpstr>Basic Steps: Optimization (Cont.)</vt:lpstr>
      <vt:lpstr>Measures of Query Cost</vt:lpstr>
      <vt:lpstr>Measures of Query Cost</vt:lpstr>
      <vt:lpstr>Measures of Query Cost (Cont.)</vt:lpstr>
      <vt:lpstr>Join Operation</vt:lpstr>
      <vt:lpstr>Nested-Loop Join</vt:lpstr>
      <vt:lpstr>Indexed Nested-Loop Join</vt:lpstr>
      <vt:lpstr>Merge-Join</vt:lpstr>
      <vt:lpstr>Merge-Join (Cont.)</vt:lpstr>
      <vt:lpstr>Hash-Join</vt:lpstr>
      <vt:lpstr>Hash-Join (Cont.)</vt:lpstr>
      <vt:lpstr>Hash-Join (Cont.)</vt:lpstr>
      <vt:lpstr>Hash-Join Algorithm</vt:lpstr>
      <vt:lpstr>Hash-Join algorithm (Cont.)</vt:lpstr>
      <vt:lpstr>Other Operations</vt:lpstr>
      <vt:lpstr>Other Operations : Aggregation</vt:lpstr>
      <vt:lpstr>Evaluation of Expressions</vt:lpstr>
      <vt:lpstr>Materialization</vt:lpstr>
      <vt:lpstr>Materialization (Cont.)</vt:lpstr>
      <vt:lpstr>Pipelining</vt:lpstr>
      <vt:lpstr>Pipelining (Cont.)</vt:lpstr>
      <vt:lpstr>Pipelining (Cont.)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Ferguson, Donald (DMNA-NYG)</cp:lastModifiedBy>
  <cp:revision>744</cp:revision>
  <cp:lastPrinted>2018-11-15T21:01:50Z</cp:lastPrinted>
  <dcterms:created xsi:type="dcterms:W3CDTF">2010-04-12T23:12:02Z</dcterms:created>
  <dcterms:modified xsi:type="dcterms:W3CDTF">2021-03-25T21:10:27Z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